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Lst>
  <p:sldSz cy="5143500" cx="9144000"/>
  <p:notesSz cx="6858000" cy="9144000"/>
  <p:embeddedFontLst>
    <p:embeddedFont>
      <p:font typeface="Economica"/>
      <p:regular r:id="rId32"/>
      <p:bold r:id="rId33"/>
      <p:italic r:id="rId34"/>
      <p:boldItalic r:id="rId35"/>
    </p:embeddedFont>
    <p:embeddedFont>
      <p:font typeface="Roboto"/>
      <p:regular r:id="rId36"/>
      <p:bold r:id="rId37"/>
      <p:italic r:id="rId38"/>
      <p:boldItalic r:id="rId39"/>
    </p:embeddedFont>
    <p:embeddedFont>
      <p:font typeface="Open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Sushmita Chaudhary"/>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85F96698-97A2-4D29-985D-1E24DB86B8D1}">
  <a:tblStyle styleId="{85F96698-97A2-4D29-985D-1E24DB86B8D1}"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regular.fntdata"/><Relationship Id="rId20" Type="http://schemas.openxmlformats.org/officeDocument/2006/relationships/slide" Target="slides/slide13.xml"/><Relationship Id="rId42" Type="http://schemas.openxmlformats.org/officeDocument/2006/relationships/font" Target="fonts/OpenSans-italic.fntdata"/><Relationship Id="rId41" Type="http://schemas.openxmlformats.org/officeDocument/2006/relationships/font" Target="fonts/OpenSans-bold.fntdata"/><Relationship Id="rId22" Type="http://schemas.openxmlformats.org/officeDocument/2006/relationships/slide" Target="slides/slide15.xml"/><Relationship Id="rId21" Type="http://schemas.openxmlformats.org/officeDocument/2006/relationships/slide" Target="slides/slide14.xml"/><Relationship Id="rId43" Type="http://schemas.openxmlformats.org/officeDocument/2006/relationships/font" Target="fonts/OpenSans-boldItalic.fntdata"/><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commentAuthors" Target="commentAuthors.xml"/><Relationship Id="rId6" Type="http://schemas.openxmlformats.org/officeDocument/2006/relationships/slideMaster" Target="slideMasters/slideMaster1.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font" Target="fonts/Economica-bold.fntdata"/><Relationship Id="rId10" Type="http://schemas.openxmlformats.org/officeDocument/2006/relationships/slide" Target="slides/slide3.xml"/><Relationship Id="rId32" Type="http://schemas.openxmlformats.org/officeDocument/2006/relationships/font" Target="fonts/Economica-regular.fntdata"/><Relationship Id="rId13" Type="http://schemas.openxmlformats.org/officeDocument/2006/relationships/slide" Target="slides/slide6.xml"/><Relationship Id="rId35" Type="http://schemas.openxmlformats.org/officeDocument/2006/relationships/font" Target="fonts/Economica-boldItalic.fntdata"/><Relationship Id="rId12" Type="http://schemas.openxmlformats.org/officeDocument/2006/relationships/slide" Target="slides/slide5.xml"/><Relationship Id="rId34" Type="http://schemas.openxmlformats.org/officeDocument/2006/relationships/font" Target="fonts/Economica-italic.fntdata"/><Relationship Id="rId15" Type="http://schemas.openxmlformats.org/officeDocument/2006/relationships/slide" Target="slides/slide8.xml"/><Relationship Id="rId37" Type="http://schemas.openxmlformats.org/officeDocument/2006/relationships/font" Target="fonts/Roboto-bold.fntdata"/><Relationship Id="rId14" Type="http://schemas.openxmlformats.org/officeDocument/2006/relationships/slide" Target="slides/slide7.xml"/><Relationship Id="rId36" Type="http://schemas.openxmlformats.org/officeDocument/2006/relationships/font" Target="fonts/Roboto-regular.fntdata"/><Relationship Id="rId17" Type="http://schemas.openxmlformats.org/officeDocument/2006/relationships/slide" Target="slides/slide10.xml"/><Relationship Id="rId39" Type="http://schemas.openxmlformats.org/officeDocument/2006/relationships/font" Target="fonts/Roboto-boldItalic.fntdata"/><Relationship Id="rId16" Type="http://schemas.openxmlformats.org/officeDocument/2006/relationships/slide" Target="slides/slide9.xml"/><Relationship Id="rId38" Type="http://schemas.openxmlformats.org/officeDocument/2006/relationships/font" Target="fonts/Roboto-italic.fntdata"/><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20-04-16T01:17:59.232">
    <p:pos x="6000" y="0"/>
    <p:text>YOUTUBE LINK:
https://youtu.be/Oyq5vGUIXSU</p:text>
  </p:cm>
</p:cmLst>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gif>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assachusetts-demographics.com/counties_by_population"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Ensemble_learning" TargetMode="External"/><Relationship Id="rId3" Type="http://schemas.openxmlformats.org/officeDocument/2006/relationships/hyperlink" Target="https://en.wikipedia.org/wiki/Ensemble_learning" TargetMode="External"/><Relationship Id="rId4" Type="http://schemas.openxmlformats.org/officeDocument/2006/relationships/hyperlink" Target="https://en.wikipedia.org/wiki/Statistical_classification" TargetMode="External"/><Relationship Id="rId5" Type="http://schemas.openxmlformats.org/officeDocument/2006/relationships/hyperlink" Target="https://en.wikipedia.org/wiki/Statistical_classification" TargetMode="External"/><Relationship Id="rId6" Type="http://schemas.openxmlformats.org/officeDocument/2006/relationships/hyperlink" Target="https://en.wikipedia.org/wiki/Regression_analysis" TargetMode="External"/><Relationship Id="rId7" Type="http://schemas.openxmlformats.org/officeDocument/2006/relationships/hyperlink" Target="https://en.wikipedia.org/wiki/Regression_analysis"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In the last two or more years of being in this city, it feels like accidents are something that everyone has become accustomed to. And it feels like the frequency of these accidents is increasing but there have been no changes to public safety guidelines to reduce these occurrences.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This project is an attempt to analyse vehicle crashes with an aim to understand the primary factors that cause traffic accidents. With these factors isolated, we can attempt to integrate them into our daily lives through possibly forming improved traffic regulations, road infrastructure, better EMS routes and even raising public awareness.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34d719809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34d719809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Sameer</a:t>
            </a:r>
            <a:endParaRPr/>
          </a:p>
          <a:p>
            <a:pPr indent="0" lvl="0" marL="0" rtl="0" algn="l">
              <a:spcBef>
                <a:spcPts val="0"/>
              </a:spcBef>
              <a:spcAft>
                <a:spcPts val="0"/>
              </a:spcAft>
              <a:buNone/>
            </a:pPr>
            <a:r>
              <a:rPr lang="en"/>
              <a:t>Weather is one of the key feature of the dataset and would give us better understanding of </a:t>
            </a:r>
            <a:r>
              <a:rPr lang="en"/>
              <a:t>occurrence</a:t>
            </a:r>
            <a:r>
              <a:rPr lang="en"/>
              <a:t> of accidents .  It was all over the news papers when Tesla </a:t>
            </a:r>
            <a:r>
              <a:rPr lang="en"/>
              <a:t>autopilot</a:t>
            </a:r>
            <a:r>
              <a:rPr lang="en"/>
              <a:t> successfully went through a storm in the night and that motivated us to keenly analyze this aspect of weather in the dataset.</a:t>
            </a:r>
            <a:endParaRPr/>
          </a:p>
          <a:p>
            <a:pPr indent="0" lvl="0" marL="0" rtl="0" algn="l">
              <a:spcBef>
                <a:spcPts val="0"/>
              </a:spcBef>
              <a:spcAft>
                <a:spcPts val="0"/>
              </a:spcAft>
              <a:buNone/>
            </a:pPr>
            <a:r>
              <a:rPr lang="en"/>
              <a:t>Word cloud is one of the most popular </a:t>
            </a:r>
            <a:r>
              <a:rPr lang="en"/>
              <a:t>infographic</a:t>
            </a:r>
            <a:r>
              <a:rPr lang="en"/>
              <a:t> </a:t>
            </a:r>
            <a:r>
              <a:rPr lang="en"/>
              <a:t>which</a:t>
            </a:r>
            <a:r>
              <a:rPr lang="en"/>
              <a:t> depicts the frequency of </a:t>
            </a:r>
            <a:r>
              <a:rPr lang="en"/>
              <a:t>occurrence</a:t>
            </a:r>
            <a:r>
              <a:rPr lang="en"/>
              <a:t> of words in the dataset. </a:t>
            </a:r>
            <a:endParaRPr/>
          </a:p>
          <a:p>
            <a:pPr indent="0" lvl="0" marL="0" rtl="0" algn="l">
              <a:spcBef>
                <a:spcPts val="0"/>
              </a:spcBef>
              <a:spcAft>
                <a:spcPts val="0"/>
              </a:spcAft>
              <a:buNone/>
            </a:pPr>
            <a:r>
              <a:rPr lang="en"/>
              <a:t>Bolder the word implies higher the frequency of </a:t>
            </a:r>
            <a:r>
              <a:rPr lang="en"/>
              <a:t>their</a:t>
            </a:r>
            <a:r>
              <a:rPr lang="en"/>
              <a:t> occurences . As you can see from the word cloud the words Clear, Mostly Cloudy and Overcast appear to be bolder than others. This indicates most of the accdients took place during these weather conditions. On the other hand, very few accidents took place when the weather was hazy. You can barely see that word in the plot.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Hey Sameer! Put in some text (bullet points) on your slides next to the images.  No space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734d719809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734d719809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Jean:</a:t>
            </a:r>
            <a:endParaRPr/>
          </a:p>
          <a:p>
            <a:pPr indent="-298450" lvl="0" marL="457200" rtl="0" algn="l">
              <a:spcBef>
                <a:spcPts val="0"/>
              </a:spcBef>
              <a:spcAft>
                <a:spcPts val="0"/>
              </a:spcAft>
              <a:buSzPts val="1100"/>
              <a:buChar char="●"/>
            </a:pPr>
            <a:r>
              <a:rPr lang="en"/>
              <a:t>Since our dataset contained so much data we wanted to focus on an individual state in order to investigate correlations. We chose MA for a couple of reasons</a:t>
            </a:r>
            <a:endParaRPr/>
          </a:p>
          <a:p>
            <a:pPr indent="-298450" lvl="1" marL="914400" rtl="0" algn="l">
              <a:spcBef>
                <a:spcPts val="0"/>
              </a:spcBef>
              <a:spcAft>
                <a:spcPts val="0"/>
              </a:spcAft>
              <a:buSzPts val="1100"/>
              <a:buChar char="○"/>
            </a:pPr>
            <a:r>
              <a:rPr lang="en"/>
              <a:t>We live in MA</a:t>
            </a:r>
            <a:endParaRPr/>
          </a:p>
          <a:p>
            <a:pPr indent="-298450" lvl="1" marL="914400" rtl="0" algn="l">
              <a:spcBef>
                <a:spcPts val="0"/>
              </a:spcBef>
              <a:spcAft>
                <a:spcPts val="0"/>
              </a:spcAft>
              <a:buSzPts val="1100"/>
              <a:buChar char="○"/>
            </a:pPr>
            <a:r>
              <a:rPr lang="en"/>
              <a:t>Had a good sample size and we were able to further segment it by counties</a:t>
            </a:r>
            <a:endParaRPr/>
          </a:p>
          <a:p>
            <a:pPr indent="-298450" lvl="0" marL="457200" rtl="0" algn="l">
              <a:spcBef>
                <a:spcPts val="0"/>
              </a:spcBef>
              <a:spcAft>
                <a:spcPts val="0"/>
              </a:spcAft>
              <a:buSzPts val="1100"/>
              <a:buChar char="●"/>
            </a:pPr>
            <a:r>
              <a:rPr lang="en"/>
              <a:t>We chose to focus on Middlesex county because it is the largest county in MA (</a:t>
            </a:r>
            <a:r>
              <a:rPr lang="en" u="sng">
                <a:solidFill>
                  <a:schemeClr val="hlink"/>
                </a:solidFill>
                <a:hlinkClick r:id="rId2"/>
              </a:rPr>
              <a:t>https://www.massachusetts-demographics.com/counties_by_population</a:t>
            </a:r>
            <a:r>
              <a:rPr lang="en"/>
              <a:t>)</a:t>
            </a:r>
            <a:endParaRPr/>
          </a:p>
          <a:p>
            <a:pPr indent="-298450" lvl="1" marL="914400" rtl="0" algn="l">
              <a:spcBef>
                <a:spcPts val="0"/>
              </a:spcBef>
              <a:spcAft>
                <a:spcPts val="0"/>
              </a:spcAft>
              <a:buSzPts val="1100"/>
              <a:buChar char="○"/>
            </a:pPr>
            <a:r>
              <a:rPr lang="en"/>
              <a:t>Some of the popular areas in this county includes Somerville, Cambridge, Malden, and Medford</a:t>
            </a:r>
            <a:endParaRPr/>
          </a:p>
          <a:p>
            <a:pPr indent="-298450" lvl="0" marL="457200" rtl="0" algn="l">
              <a:spcBef>
                <a:spcPts val="0"/>
              </a:spcBef>
              <a:spcAft>
                <a:spcPts val="0"/>
              </a:spcAft>
              <a:buSzPts val="1100"/>
              <a:buChar char="●"/>
            </a:pPr>
            <a:r>
              <a:rPr lang="en"/>
              <a:t>We decided to do some preprocessing on the data and focus on weather, point of interests and period of day, we felt that these attributes were very telling and could provide us some interesting data</a:t>
            </a:r>
            <a:endParaRPr/>
          </a:p>
          <a:p>
            <a:pPr indent="-298450" lvl="0" marL="457200" rtl="0" algn="l">
              <a:spcBef>
                <a:spcPts val="0"/>
              </a:spcBef>
              <a:spcAft>
                <a:spcPts val="0"/>
              </a:spcAft>
              <a:buSzPts val="1100"/>
              <a:buChar char="●"/>
            </a:pPr>
            <a:r>
              <a:rPr lang="en"/>
              <a:t>We used a support threshold of 2% and a confidence threshold of 50%</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734d719809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734d719809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Jean:</a:t>
            </a:r>
            <a:endParaRPr/>
          </a:p>
          <a:p>
            <a:pPr indent="-298450" lvl="0" marL="457200" rtl="0" algn="just">
              <a:lnSpc>
                <a:spcPct val="115000"/>
              </a:lnSpc>
              <a:spcBef>
                <a:spcPts val="0"/>
              </a:spcBef>
              <a:spcAft>
                <a:spcPts val="0"/>
              </a:spcAft>
              <a:buSzPts val="1100"/>
              <a:buChar char="●"/>
            </a:pPr>
            <a:r>
              <a:rPr lang="en" sz="1200">
                <a:solidFill>
                  <a:schemeClr val="dk1"/>
                </a:solidFill>
                <a:latin typeface="Times New Roman"/>
                <a:ea typeface="Times New Roman"/>
                <a:cs typeface="Times New Roman"/>
                <a:sym typeface="Times New Roman"/>
              </a:rPr>
              <a:t>We can see there is a correlation between the severity of the accident and where the accidents occured. </a:t>
            </a:r>
            <a:endParaRPr sz="1200">
              <a:solidFill>
                <a:schemeClr val="dk1"/>
              </a:solidFill>
              <a:latin typeface="Times New Roman"/>
              <a:ea typeface="Times New Roman"/>
              <a:cs typeface="Times New Roman"/>
              <a:sym typeface="Times New Roman"/>
            </a:endParaRPr>
          </a:p>
          <a:p>
            <a:pPr indent="-298450" lvl="1" marL="914400" rtl="0" algn="just">
              <a:lnSpc>
                <a:spcPct val="115000"/>
              </a:lnSpc>
              <a:spcBef>
                <a:spcPts val="0"/>
              </a:spcBef>
              <a:spcAft>
                <a:spcPts val="0"/>
              </a:spcAft>
              <a:buSzPts val="1100"/>
              <a:buChar char="○"/>
            </a:pPr>
            <a:r>
              <a:rPr lang="en" sz="1200">
                <a:solidFill>
                  <a:schemeClr val="dk1"/>
                </a:solidFill>
                <a:latin typeface="Times New Roman"/>
                <a:ea typeface="Times New Roman"/>
                <a:cs typeface="Times New Roman"/>
                <a:sym typeface="Times New Roman"/>
              </a:rPr>
              <a:t>For example we can see when there is a junction, the severity of the accidents tends to be higher, i.e. 3, than it is when a junction is not present, i.e. 2. </a:t>
            </a:r>
            <a:endParaRPr sz="1200">
              <a:solidFill>
                <a:schemeClr val="dk1"/>
              </a:solidFill>
              <a:latin typeface="Times New Roman"/>
              <a:ea typeface="Times New Roman"/>
              <a:cs typeface="Times New Roman"/>
              <a:sym typeface="Times New Roman"/>
            </a:endParaRPr>
          </a:p>
          <a:p>
            <a:pPr indent="-298450" lvl="0" marL="457200" rtl="0" algn="just">
              <a:lnSpc>
                <a:spcPct val="115000"/>
              </a:lnSpc>
              <a:spcBef>
                <a:spcPts val="0"/>
              </a:spcBef>
              <a:spcAft>
                <a:spcPts val="0"/>
              </a:spcAft>
              <a:buSzPts val="1100"/>
              <a:buChar char="●"/>
            </a:pPr>
            <a:r>
              <a:rPr lang="en" sz="1200">
                <a:solidFill>
                  <a:schemeClr val="dk1"/>
                </a:solidFill>
                <a:latin typeface="Times New Roman"/>
                <a:ea typeface="Times New Roman"/>
                <a:cs typeface="Times New Roman"/>
                <a:sym typeface="Times New Roman"/>
              </a:rPr>
              <a:t>In addition to this we can see if there is a traffic signal present the severity tends to be lower. </a:t>
            </a:r>
            <a:endParaRPr sz="1200">
              <a:solidFill>
                <a:schemeClr val="dk1"/>
              </a:solidFill>
              <a:latin typeface="Times New Roman"/>
              <a:ea typeface="Times New Roman"/>
              <a:cs typeface="Times New Roman"/>
              <a:sym typeface="Times New Roman"/>
            </a:endParaRPr>
          </a:p>
          <a:p>
            <a:pPr indent="-298450" lvl="1" marL="914400" rtl="0" algn="just">
              <a:lnSpc>
                <a:spcPct val="115000"/>
              </a:lnSpc>
              <a:spcBef>
                <a:spcPts val="0"/>
              </a:spcBef>
              <a:spcAft>
                <a:spcPts val="0"/>
              </a:spcAft>
              <a:buSzPts val="1100"/>
              <a:buChar char="○"/>
            </a:pPr>
            <a:r>
              <a:rPr lang="en" sz="1200">
                <a:solidFill>
                  <a:schemeClr val="dk1"/>
                </a:solidFill>
                <a:latin typeface="Times New Roman"/>
                <a:ea typeface="Times New Roman"/>
                <a:cs typeface="Times New Roman"/>
                <a:sym typeface="Times New Roman"/>
              </a:rPr>
              <a:t>These results make sense because traffic lights are designed to control the flow of traffic and with the presence of them it makes sense that traffic is not significantly hampered, whereas at junctions its difficult to control the flow of traffic. </a:t>
            </a:r>
            <a:endParaRPr sz="1200">
              <a:solidFill>
                <a:schemeClr val="dk1"/>
              </a:solidFill>
              <a:latin typeface="Times New Roman"/>
              <a:ea typeface="Times New Roman"/>
              <a:cs typeface="Times New Roman"/>
              <a:sym typeface="Times New Roman"/>
            </a:endParaRPr>
          </a:p>
          <a:p>
            <a:pPr indent="-298450" lvl="1" marL="914400" rtl="0" algn="just">
              <a:lnSpc>
                <a:spcPct val="115000"/>
              </a:lnSpc>
              <a:spcBef>
                <a:spcPts val="0"/>
              </a:spcBef>
              <a:spcAft>
                <a:spcPts val="0"/>
              </a:spcAft>
              <a:buSzPts val="1100"/>
              <a:buChar char="○"/>
            </a:pPr>
            <a:r>
              <a:rPr lang="en" sz="1200">
                <a:solidFill>
                  <a:schemeClr val="dk1"/>
                </a:solidFill>
                <a:latin typeface="Times New Roman"/>
                <a:ea typeface="Times New Roman"/>
                <a:cs typeface="Times New Roman"/>
                <a:sym typeface="Times New Roman"/>
              </a:rPr>
              <a:t>What is interesting about this is that there is a very high confidence between traffic signals and cross walks and the severity, which correlates to a severity of 2.</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734d719809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734d719809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83138"/>
                </a:solidFill>
              </a:rPr>
              <a:t>Bhaskar:</a:t>
            </a:r>
            <a:endParaRPr sz="1200">
              <a:solidFill>
                <a:srgbClr val="283138"/>
              </a:solidFill>
            </a:endParaRPr>
          </a:p>
          <a:p>
            <a:pPr indent="0" lvl="0" marL="0" rtl="0" algn="l">
              <a:spcBef>
                <a:spcPts val="0"/>
              </a:spcBef>
              <a:spcAft>
                <a:spcPts val="0"/>
              </a:spcAft>
              <a:buNone/>
            </a:pPr>
            <a:r>
              <a:t/>
            </a:r>
            <a:endParaRPr sz="1200">
              <a:solidFill>
                <a:srgbClr val="283138"/>
              </a:solidFill>
            </a:endParaRPr>
          </a:p>
          <a:p>
            <a:pPr indent="0" lvl="0" marL="0" rtl="0" algn="l">
              <a:spcBef>
                <a:spcPts val="0"/>
              </a:spcBef>
              <a:spcAft>
                <a:spcPts val="0"/>
              </a:spcAft>
              <a:buNone/>
            </a:pPr>
            <a:r>
              <a:rPr lang="en" sz="1200">
                <a:solidFill>
                  <a:srgbClr val="16191F"/>
                </a:solidFill>
                <a:highlight>
                  <a:srgbClr val="FFFFFF"/>
                </a:highlight>
                <a:latin typeface="Roboto"/>
                <a:ea typeface="Roboto"/>
                <a:cs typeface="Roboto"/>
                <a:sym typeface="Roboto"/>
              </a:rPr>
              <a:t>The process of training a Machine Learning model involves providing the </a:t>
            </a:r>
            <a:r>
              <a:rPr i="1" lang="en" sz="1200">
                <a:solidFill>
                  <a:srgbClr val="16191F"/>
                </a:solidFill>
                <a:highlight>
                  <a:srgbClr val="FFFFFF"/>
                </a:highlight>
                <a:latin typeface="Roboto"/>
                <a:ea typeface="Roboto"/>
                <a:cs typeface="Roboto"/>
                <a:sym typeface="Roboto"/>
              </a:rPr>
              <a:t>learning algorithm</a:t>
            </a:r>
            <a:r>
              <a:rPr lang="en" sz="1200">
                <a:solidFill>
                  <a:srgbClr val="16191F"/>
                </a:solidFill>
                <a:highlight>
                  <a:srgbClr val="FFFFFF"/>
                </a:highlight>
                <a:latin typeface="Roboto"/>
                <a:ea typeface="Roboto"/>
                <a:cs typeface="Roboto"/>
                <a:sym typeface="Roboto"/>
              </a:rPr>
              <a:t> with the training data to learn from. The term Machine Learning</a:t>
            </a:r>
            <a:r>
              <a:rPr i="1" lang="en" sz="1200">
                <a:solidFill>
                  <a:srgbClr val="16191F"/>
                </a:solidFill>
                <a:highlight>
                  <a:srgbClr val="FFFFFF"/>
                </a:highlight>
                <a:latin typeface="Roboto"/>
                <a:ea typeface="Roboto"/>
                <a:cs typeface="Roboto"/>
                <a:sym typeface="Roboto"/>
              </a:rPr>
              <a:t> model</a:t>
            </a:r>
            <a:r>
              <a:rPr lang="en" sz="1200">
                <a:solidFill>
                  <a:srgbClr val="16191F"/>
                </a:solidFill>
                <a:highlight>
                  <a:srgbClr val="FFFFFF"/>
                </a:highlight>
                <a:latin typeface="Roboto"/>
                <a:ea typeface="Roboto"/>
                <a:cs typeface="Roboto"/>
                <a:sym typeface="Roboto"/>
              </a:rPr>
              <a:t> refers to the model artifact that is created by the training process.</a:t>
            </a:r>
            <a:endParaRPr sz="1200">
              <a:solidFill>
                <a:srgbClr val="16191F"/>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16191F"/>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16191F"/>
                </a:solidFill>
                <a:highlight>
                  <a:srgbClr val="FFFFFF"/>
                </a:highlight>
                <a:latin typeface="Roboto"/>
                <a:ea typeface="Roboto"/>
                <a:cs typeface="Roboto"/>
                <a:sym typeface="Roboto"/>
              </a:rPr>
              <a:t>The training data must contain the correct answer, which is known as a </a:t>
            </a:r>
            <a:r>
              <a:rPr i="1" lang="en" sz="1200">
                <a:solidFill>
                  <a:srgbClr val="16191F"/>
                </a:solidFill>
                <a:highlight>
                  <a:srgbClr val="FFFFFF"/>
                </a:highlight>
                <a:latin typeface="Roboto"/>
                <a:ea typeface="Roboto"/>
                <a:cs typeface="Roboto"/>
                <a:sym typeface="Roboto"/>
              </a:rPr>
              <a:t>target</a:t>
            </a:r>
            <a:r>
              <a:rPr lang="en" sz="1200">
                <a:solidFill>
                  <a:srgbClr val="16191F"/>
                </a:solidFill>
                <a:highlight>
                  <a:srgbClr val="FFFFFF"/>
                </a:highlight>
                <a:latin typeface="Roboto"/>
                <a:ea typeface="Roboto"/>
                <a:cs typeface="Roboto"/>
                <a:sym typeface="Roboto"/>
              </a:rPr>
              <a:t> or </a:t>
            </a:r>
            <a:r>
              <a:rPr i="1" lang="en" sz="1200">
                <a:solidFill>
                  <a:srgbClr val="16191F"/>
                </a:solidFill>
                <a:highlight>
                  <a:srgbClr val="FFFFFF"/>
                </a:highlight>
                <a:latin typeface="Roboto"/>
                <a:ea typeface="Roboto"/>
                <a:cs typeface="Roboto"/>
                <a:sym typeface="Roboto"/>
              </a:rPr>
              <a:t>target attribute</a:t>
            </a:r>
            <a:r>
              <a:rPr lang="en" sz="1200">
                <a:solidFill>
                  <a:srgbClr val="16191F"/>
                </a:solidFill>
                <a:highlight>
                  <a:srgbClr val="FFFFFF"/>
                </a:highlight>
                <a:latin typeface="Roboto"/>
                <a:ea typeface="Roboto"/>
                <a:cs typeface="Roboto"/>
                <a:sym typeface="Roboto"/>
              </a:rPr>
              <a:t>. The learning algorithm finds patterns in the training data that map the input data attributes to the target or the answer that you want to predict. It outputs a model that captures these patterns.</a:t>
            </a:r>
            <a:endParaRPr sz="1200">
              <a:solidFill>
                <a:srgbClr val="16191F"/>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16191F"/>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283138"/>
                </a:solidFill>
              </a:rPr>
              <a:t>As models are exposed to new data, they are able to independently adapt. They learn from previous computations to produce reliable, repeatable decisions and results.</a:t>
            </a:r>
            <a:endParaRPr sz="1200">
              <a:solidFill>
                <a:srgbClr val="283138"/>
              </a:solidFill>
            </a:endParaRPr>
          </a:p>
          <a:p>
            <a:pPr indent="0" lvl="0" marL="0" rtl="0" algn="l">
              <a:spcBef>
                <a:spcPts val="0"/>
              </a:spcBef>
              <a:spcAft>
                <a:spcPts val="0"/>
              </a:spcAft>
              <a:buNone/>
            </a:pPr>
            <a:r>
              <a:t/>
            </a:r>
            <a:endParaRPr sz="1200">
              <a:solidFill>
                <a:srgbClr val="283138"/>
              </a:solidFill>
            </a:endParaRPr>
          </a:p>
          <a:p>
            <a:pPr indent="0" lvl="0" marL="0" rtl="0" algn="l">
              <a:spcBef>
                <a:spcPts val="0"/>
              </a:spcBef>
              <a:spcAft>
                <a:spcPts val="0"/>
              </a:spcAft>
              <a:buNone/>
            </a:pPr>
            <a:r>
              <a:rPr lang="en" sz="1200">
                <a:solidFill>
                  <a:srgbClr val="283138"/>
                </a:solidFill>
              </a:rPr>
              <a:t>We have defined 6 different models on our dataset starting with Neural Networks.</a:t>
            </a:r>
            <a:endParaRPr sz="1200">
              <a:solidFill>
                <a:srgbClr val="283138"/>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739ed85e8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39ed85e8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Bhaskar:</a:t>
            </a:r>
            <a:endParaRPr/>
          </a:p>
          <a:p>
            <a:pPr indent="0" lvl="0" marL="0" rtl="0" algn="l">
              <a:spcBef>
                <a:spcPts val="0"/>
              </a:spcBef>
              <a:spcAft>
                <a:spcPts val="0"/>
              </a:spcAft>
              <a:buNone/>
            </a:pPr>
            <a:r>
              <a:rPr lang="en"/>
              <a:t>The first model we designed was to classify the severity based upon the natural language description of </a:t>
            </a:r>
            <a:r>
              <a:rPr lang="en">
                <a:solidFill>
                  <a:schemeClr val="dk1"/>
                </a:solidFill>
              </a:rPr>
              <a:t>the accident using Sequence Classification.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Sequence classification is a predictive modeling problem where you have some sequence of inputs over space or time and the task is to predict a category for the sequence.</a:t>
            </a:r>
            <a:endParaRPr/>
          </a:p>
          <a:p>
            <a:pPr indent="-298450" lvl="0" marL="457200" rtl="0" algn="l">
              <a:spcBef>
                <a:spcPts val="0"/>
              </a:spcBef>
              <a:spcAft>
                <a:spcPts val="0"/>
              </a:spcAft>
              <a:buSzPts val="1100"/>
              <a:buChar char="●"/>
            </a:pPr>
            <a:r>
              <a:rPr lang="en"/>
              <a:t>What makes this problem difficult is that the sequences can vary in length, be comprised of a very large vocabulary of input symbols and may require the model to learn the long-term context or dependencies between symbols in the input sequence.</a:t>
            </a:r>
            <a:endParaRPr/>
          </a:p>
          <a:p>
            <a:pPr indent="-298450" lvl="0" marL="457200" rtl="0" algn="l">
              <a:spcBef>
                <a:spcPts val="0"/>
              </a:spcBef>
              <a:spcAft>
                <a:spcPts val="0"/>
              </a:spcAft>
              <a:buSzPts val="1100"/>
              <a:buChar char="●"/>
            </a:pPr>
            <a:r>
              <a:rPr lang="en"/>
              <a:t>In this model, we have used Long Short-Term Memory or LSTM networks which are a modified version of recurrent neural networks and makes it easier to remember past data in the memory.</a:t>
            </a:r>
            <a:endParaRPr/>
          </a:p>
          <a:p>
            <a:pPr indent="0" lvl="0" marL="0" rtl="0" algn="l">
              <a:spcBef>
                <a:spcPts val="0"/>
              </a:spcBef>
              <a:spcAft>
                <a:spcPts val="0"/>
              </a:spcAft>
              <a:buNone/>
            </a:pPr>
            <a:r>
              <a:t/>
            </a:r>
            <a:endParaRPr sz="1200">
              <a:solidFill>
                <a:srgbClr val="212121"/>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212121"/>
                </a:solidFill>
                <a:highlight>
                  <a:srgbClr val="FFFFFF"/>
                </a:highlight>
                <a:latin typeface="Roboto"/>
                <a:ea typeface="Roboto"/>
                <a:cs typeface="Roboto"/>
                <a:sym typeface="Roboto"/>
              </a:rPr>
              <a:t>The activation function we used was </a:t>
            </a:r>
            <a:r>
              <a:rPr lang="en" sz="1200">
                <a:solidFill>
                  <a:srgbClr val="212121"/>
                </a:solidFill>
                <a:highlight>
                  <a:srgbClr val="FFFFFF"/>
                </a:highlight>
                <a:latin typeface="Roboto"/>
                <a:ea typeface="Roboto"/>
                <a:cs typeface="Roboto"/>
                <a:sym typeface="Roboto"/>
              </a:rPr>
              <a:t>Softmax </a:t>
            </a:r>
            <a:r>
              <a:rPr lang="en" sz="1200">
                <a:solidFill>
                  <a:srgbClr val="212121"/>
                </a:solidFill>
                <a:highlight>
                  <a:srgbClr val="FFFFFF"/>
                </a:highlight>
                <a:latin typeface="Roboto"/>
                <a:ea typeface="Roboto"/>
                <a:cs typeface="Roboto"/>
                <a:sym typeface="Roboto"/>
              </a:rPr>
              <a:t>with 15 epochs. </a:t>
            </a:r>
            <a:r>
              <a:rPr lang="en" sz="1200">
                <a:solidFill>
                  <a:srgbClr val="212121"/>
                </a:solidFill>
                <a:highlight>
                  <a:srgbClr val="FFFFFF"/>
                </a:highlight>
                <a:latin typeface="Roboto"/>
                <a:ea typeface="Roboto"/>
                <a:cs typeface="Roboto"/>
                <a:sym typeface="Roboto"/>
              </a:rPr>
              <a:t>Our model has an accuracy of 90% while classifying the severity based on the description. </a:t>
            </a:r>
            <a:endParaRPr sz="1200">
              <a:solidFill>
                <a:srgbClr val="212121"/>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212121"/>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212121"/>
                </a:solidFill>
                <a:highlight>
                  <a:srgbClr val="FFFFFF"/>
                </a:highlight>
                <a:latin typeface="Roboto"/>
                <a:ea typeface="Roboto"/>
                <a:cs typeface="Roboto"/>
                <a:sym typeface="Roboto"/>
              </a:rPr>
              <a:t>In the future, if there is an accident reported at any place, using this model, the criticality of the accident could be predicted and </a:t>
            </a:r>
            <a:r>
              <a:rPr lang="en" sz="1200">
                <a:solidFill>
                  <a:srgbClr val="212121"/>
                </a:solidFill>
                <a:highlight>
                  <a:srgbClr val="FFFFFF"/>
                </a:highlight>
                <a:latin typeface="Roboto"/>
                <a:ea typeface="Roboto"/>
                <a:cs typeface="Roboto"/>
                <a:sym typeface="Roboto"/>
              </a:rPr>
              <a:t>relevant</a:t>
            </a:r>
            <a:r>
              <a:rPr lang="en" sz="1200">
                <a:solidFill>
                  <a:srgbClr val="212121"/>
                </a:solidFill>
                <a:highlight>
                  <a:srgbClr val="FFFFFF"/>
                </a:highlight>
                <a:latin typeface="Roboto"/>
                <a:ea typeface="Roboto"/>
                <a:cs typeface="Roboto"/>
                <a:sym typeface="Roboto"/>
              </a:rPr>
              <a:t> action could be taken by informing the police and health authorities.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734d719809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734d719809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Bhaskar: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next model we created was a logistic regression </a:t>
            </a:r>
            <a:r>
              <a:rPr lang="en"/>
              <a:t>classifier</a:t>
            </a:r>
            <a:r>
              <a:rPr lang="en"/>
              <a:t> with liblinear solver.</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The purpose of this model is </a:t>
            </a:r>
            <a:r>
              <a:rPr lang="en">
                <a:solidFill>
                  <a:schemeClr val="dk1"/>
                </a:solidFill>
              </a:rPr>
              <a:t>to predict the severity of the accident using </a:t>
            </a:r>
            <a:r>
              <a:rPr lang="en"/>
              <a:t>a set of features based upon the geographic location and weather conditions.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ran this model over two distinct datasets - Middlesex and Dallas counties. Dallas has three times more number of accidents compared to Middlesex. </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order to test the model, we have randomly split each of our dataset into training and test data samples.</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We observed accuracy scores of around 76% and 83% for Dallas and Middlesex counties respectively.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could see that the distribution of data for Middlesex is linear compared to Dallas which is normally distributed.</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734d719809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734d719809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Bhaskar: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Following on, we used the same test and train data to validate upon the K-nearest Neighbors model; with 6 neighbors.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KNN algorithm assumes that similar things exist in close proximity.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Using this model, the accuracy score on the Dallas county data is 68.3</a:t>
            </a:r>
            <a:r>
              <a:rPr lang="en"/>
              <a:t>% while it is </a:t>
            </a:r>
            <a:r>
              <a:rPr lang="en"/>
              <a:t>58.3% on Middlesex data. We could observe that Logistic regression performs better compared to KNN on both the datasets.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734d719809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34d719809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Bhaskar: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performed our analysis on the Decision Tree </a:t>
            </a:r>
            <a:r>
              <a:rPr lang="en"/>
              <a:t>classifier</a:t>
            </a:r>
            <a:r>
              <a:rPr lang="en"/>
              <a:t> as well to observe how this model would work.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Decision Tree classifier </a:t>
            </a:r>
            <a:r>
              <a:rPr lang="en" sz="1050">
                <a:solidFill>
                  <a:srgbClr val="222222"/>
                </a:solidFill>
                <a:highlight>
                  <a:srgbClr val="FFFFFF"/>
                </a:highlight>
                <a:latin typeface="Roboto"/>
                <a:ea typeface="Roboto"/>
                <a:cs typeface="Roboto"/>
                <a:sym typeface="Roboto"/>
              </a:rPr>
              <a:t>is a supervised learning </a:t>
            </a:r>
            <a:r>
              <a:rPr lang="en" sz="1050">
                <a:solidFill>
                  <a:srgbClr val="222222"/>
                </a:solidFill>
                <a:highlight>
                  <a:srgbClr val="FFFFFF"/>
                </a:highlight>
                <a:latin typeface="Roboto"/>
                <a:ea typeface="Roboto"/>
                <a:cs typeface="Roboto"/>
                <a:sym typeface="Roboto"/>
              </a:rPr>
              <a:t>technique</a:t>
            </a:r>
            <a:r>
              <a:rPr lang="en" sz="1050">
                <a:solidFill>
                  <a:srgbClr val="222222"/>
                </a:solidFill>
                <a:highlight>
                  <a:srgbClr val="FFFFFF"/>
                </a:highlight>
                <a:latin typeface="Roboto"/>
                <a:ea typeface="Roboto"/>
                <a:cs typeface="Roboto"/>
                <a:sym typeface="Roboto"/>
              </a:rPr>
              <a:t> where the data is continuously split according to a certain parameter.</a:t>
            </a:r>
            <a:endParaRPr sz="1050">
              <a:solidFill>
                <a:srgbClr val="222222"/>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050">
              <a:solidFill>
                <a:srgbClr val="222222"/>
              </a:solidFill>
              <a:highlight>
                <a:srgbClr val="FFFFFF"/>
              </a:highlight>
              <a:latin typeface="Roboto"/>
              <a:ea typeface="Roboto"/>
              <a:cs typeface="Roboto"/>
              <a:sym typeface="Roboto"/>
            </a:endParaRPr>
          </a:p>
          <a:p>
            <a:pPr indent="0" lvl="0" marL="0" rtl="0" algn="l">
              <a:spcBef>
                <a:spcPts val="0"/>
              </a:spcBef>
              <a:spcAft>
                <a:spcPts val="0"/>
              </a:spcAft>
              <a:buNone/>
            </a:pPr>
            <a:r>
              <a:rPr lang="en"/>
              <a:t>We have set th</a:t>
            </a:r>
            <a:r>
              <a:rPr lang="en"/>
              <a:t>e </a:t>
            </a:r>
            <a:r>
              <a:rPr lang="en"/>
              <a:t>maximum depth of the tree as 8 on both Dallas and Middlesex county datasets and observed that there is not much of variance in the accuracy scores using both </a:t>
            </a:r>
            <a:r>
              <a:rPr lang="en" sz="1200">
                <a:solidFill>
                  <a:srgbClr val="212529"/>
                </a:solidFill>
                <a:highlight>
                  <a:srgbClr val="FFFFFF"/>
                </a:highlight>
                <a:latin typeface="Roboto"/>
                <a:ea typeface="Roboto"/>
                <a:cs typeface="Roboto"/>
                <a:sym typeface="Roboto"/>
              </a:rPr>
              <a:t>Gini impurity </a:t>
            </a:r>
            <a:r>
              <a:rPr lang="en"/>
              <a:t>and Entropy.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7394690740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7394690740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The next classification algo we worked was Random forest.</a:t>
            </a:r>
            <a:endParaRPr b="1">
              <a:solidFill>
                <a:schemeClr val="dk1"/>
              </a:solidFill>
            </a:endParaRPr>
          </a:p>
          <a:p>
            <a:pPr indent="0" lvl="0" marL="0" rtl="0" algn="l">
              <a:spcBef>
                <a:spcPts val="0"/>
              </a:spcBef>
              <a:spcAft>
                <a:spcPts val="0"/>
              </a:spcAft>
              <a:buNone/>
            </a:pPr>
            <a:r>
              <a:rPr b="1" lang="en">
                <a:solidFill>
                  <a:schemeClr val="dk1"/>
                </a:solidFill>
              </a:rPr>
              <a:t>Random forests</a:t>
            </a:r>
            <a:r>
              <a:rPr lang="en">
                <a:solidFill>
                  <a:schemeClr val="dk1"/>
                </a:solidFill>
              </a:rPr>
              <a:t> or </a:t>
            </a:r>
            <a:r>
              <a:rPr b="1" lang="en">
                <a:solidFill>
                  <a:schemeClr val="dk1"/>
                </a:solidFill>
              </a:rPr>
              <a:t>random decision forests</a:t>
            </a:r>
            <a:r>
              <a:rPr lang="en">
                <a:solidFill>
                  <a:schemeClr val="dk1"/>
                </a:solidFill>
              </a:rPr>
              <a:t> are an</a:t>
            </a:r>
            <a:r>
              <a:rPr lang="en">
                <a:solidFill>
                  <a:schemeClr val="dk1"/>
                </a:solidFill>
                <a:uFill>
                  <a:noFill/>
                </a:uFill>
                <a:hlinkClick r:id="rId2"/>
              </a:rPr>
              <a:t> </a:t>
            </a:r>
            <a:r>
              <a:rPr lang="en" u="sng">
                <a:solidFill>
                  <a:schemeClr val="hlink"/>
                </a:solidFill>
                <a:hlinkClick r:id="rId3"/>
              </a:rPr>
              <a:t>ensemble learning</a:t>
            </a:r>
            <a:r>
              <a:rPr lang="en">
                <a:solidFill>
                  <a:schemeClr val="dk1"/>
                </a:solidFill>
              </a:rPr>
              <a:t> method for</a:t>
            </a:r>
            <a:r>
              <a:rPr lang="en">
                <a:solidFill>
                  <a:schemeClr val="dk1"/>
                </a:solidFill>
                <a:uFill>
                  <a:noFill/>
                </a:uFill>
                <a:hlinkClick r:id="rId4"/>
              </a:rPr>
              <a:t> </a:t>
            </a:r>
            <a:r>
              <a:rPr lang="en" u="sng">
                <a:solidFill>
                  <a:schemeClr val="hlink"/>
                </a:solidFill>
                <a:hlinkClick r:id="rId5"/>
              </a:rPr>
              <a:t>classification</a:t>
            </a:r>
            <a:r>
              <a:rPr lang="en">
                <a:solidFill>
                  <a:schemeClr val="dk1"/>
                </a:solidFill>
              </a:rPr>
              <a:t>,</a:t>
            </a:r>
            <a:r>
              <a:rPr lang="en">
                <a:solidFill>
                  <a:schemeClr val="dk1"/>
                </a:solidFill>
                <a:uFill>
                  <a:noFill/>
                </a:uFill>
                <a:hlinkClick r:id="rId6"/>
              </a:rPr>
              <a:t> </a:t>
            </a:r>
            <a:r>
              <a:rPr lang="en" u="sng">
                <a:solidFill>
                  <a:schemeClr val="hlink"/>
                </a:solidFill>
                <a:hlinkClick r:id="rId7"/>
              </a:rPr>
              <a:t>regression</a:t>
            </a:r>
            <a:r>
              <a:rPr lang="en">
                <a:solidFill>
                  <a:schemeClr val="dk1"/>
                </a:solidFill>
              </a:rPr>
              <a:t> .</a:t>
            </a:r>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This classifier is an extension to the decision tree classifier. Instead of building single tree, random forest classifier builds multiple decision trees by randomly selecting features and building trees. The outcome is the highest voted decision.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We observed an accuarcy score of 85.7 pecent for the dallas county and accuracy score of  89.4 for middlesex county.</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We experimented further by selecting only important features.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Featuers with importance factor greater thn 0.03 . WE had 20 such feautre.</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This improved the accuracy score by 4percent which implied that some features are very critical in predicting the accidents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We experimented further by by selecting only those features which have an importance factor greater than 0.03 This improved the accuracy score by 4%</a:t>
            </a:r>
            <a:endParaRPr sz="1200">
              <a:solidFill>
                <a:schemeClr val="dk1"/>
              </a:solidFill>
              <a:latin typeface="Times New Roman"/>
              <a:ea typeface="Times New Roman"/>
              <a:cs typeface="Times New Roman"/>
              <a:sym typeface="Times New Roman"/>
            </a:endParaRPr>
          </a:p>
          <a:p>
            <a:pPr indent="0" lvl="0" marL="0" rtl="0" algn="just">
              <a:lnSpc>
                <a:spcPct val="115000"/>
              </a:lnSpc>
              <a:spcBef>
                <a:spcPts val="600"/>
              </a:spcBef>
              <a:spcAft>
                <a:spcPts val="0"/>
              </a:spcAft>
              <a:buNone/>
            </a:pPr>
            <a:r>
              <a:rPr lang="en" sz="1200">
                <a:solidFill>
                  <a:schemeClr val="dk1"/>
                </a:solidFill>
                <a:latin typeface="Times New Roman"/>
                <a:ea typeface="Times New Roman"/>
                <a:cs typeface="Times New Roman"/>
                <a:sym typeface="Times New Roman"/>
              </a:rPr>
              <a:t>found the top 20 important features and selected those which have an importance factor greater than 0.03. By running the Random forest classifier again only based on these important features, the accuracy improved by 4% - with a score of 90%.</a:t>
            </a:r>
            <a:endParaRPr sz="1200">
              <a:solidFill>
                <a:schemeClr val="dk1"/>
              </a:solidFill>
              <a:latin typeface="Times New Roman"/>
              <a:ea typeface="Times New Roman"/>
              <a:cs typeface="Times New Roman"/>
              <a:sym typeface="Times New Roman"/>
            </a:endParaRPr>
          </a:p>
          <a:p>
            <a:pPr indent="0" lvl="0" marL="0" rtl="0" algn="l">
              <a:spcBef>
                <a:spcPts val="60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7394690740_6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7394690740_6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solidFill>
                <a:schemeClr val="dk1"/>
              </a:solidFill>
              <a:latin typeface="Calibri"/>
              <a:ea typeface="Calibri"/>
              <a:cs typeface="Calibri"/>
              <a:sym typeface="Calibri"/>
            </a:endParaRPr>
          </a:p>
          <a:p>
            <a:pPr indent="0" lvl="0" marL="0" rtl="0" algn="l">
              <a:spcBef>
                <a:spcPts val="160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734d719809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734d719809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This project is a result of team effort of the following members: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**Transition: So, without further ado, let’s get started.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7394690740_6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7394690740_6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734d719809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734d719809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600"/>
              </a:spcAft>
              <a:buNone/>
            </a:pPr>
            <a:r>
              <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739469074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739469074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Times New Roman"/>
              <a:buChar char="●"/>
            </a:pPr>
            <a:r>
              <a:t/>
            </a:r>
            <a:endParaRPr sz="1200">
              <a:latin typeface="Times New Roman"/>
              <a:ea typeface="Times New Roman"/>
              <a:cs typeface="Times New Roman"/>
              <a:sym typeface="Times New Roman"/>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734d719809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734d719809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734d719809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734d719809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736cdd70da_0_9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36cdd70da_0_9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Sushmita: Each year more and more people in the United States are getting behind the wheel.</a:t>
            </a:r>
            <a:endParaRPr/>
          </a:p>
          <a:p>
            <a:pPr indent="0" lvl="0" marL="0" rtl="0" algn="l">
              <a:spcBef>
                <a:spcPts val="0"/>
              </a:spcBef>
              <a:spcAft>
                <a:spcPts val="0"/>
              </a:spcAft>
              <a:buNone/>
            </a:pPr>
            <a:r>
              <a:rPr lang="en"/>
              <a:t>If we look at the data for annual registrations for the past 30 years, numbers have reached up to a staggering 276 million - that’s about 85% of the population of the country. And this is just upto the year 2018. </a:t>
            </a:r>
            <a:r>
              <a:rPr lang="en">
                <a:solidFill>
                  <a:schemeClr val="dk1"/>
                </a:solidFill>
              </a:rPr>
              <a:t>What does this mean for when people are on the road?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736cdd70d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36cdd70d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Sushmita: As traffic density on roads increases, the probability of getting into an accident increases as well. This is an instinctual conclusion to draw, and the figure in front of you shows exactly that. Recent years have shown that the occurrence of accidents has almost doubled since 2016. </a:t>
            </a:r>
            <a:r>
              <a:rPr lang="en">
                <a:solidFill>
                  <a:schemeClr val="dk1"/>
                </a:solidFill>
              </a:rPr>
              <a:t>The annual fatalities caused from these accidents are more than any other cause of death.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734d719809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34d719809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Sushmita: In 2018 alone, there were 36,560 deaths caused by motor accidents. Deaths on such a scale warrant for more than just keeping a record of accidents. The dataset we use is quite large, with about 49 attributes. These attributes describe accidents in quite detail and may potentially help us gain relevant information.</a:t>
            </a:r>
            <a:endParaRPr/>
          </a:p>
          <a:p>
            <a:pPr indent="0" lvl="0" marL="0" rtl="0" algn="l">
              <a:spcBef>
                <a:spcPts val="0"/>
              </a:spcBef>
              <a:spcAft>
                <a:spcPts val="0"/>
              </a:spcAft>
              <a:buNone/>
            </a:pPr>
            <a:r>
              <a:rPr lang="en"/>
              <a:t>(4E) *&lt; -- Que to next person to start visualizations*</a:t>
            </a:r>
            <a:endParaRPr/>
          </a:p>
          <a:p>
            <a:pPr indent="0" lvl="0" marL="0" rtl="0" algn="l">
              <a:spcBef>
                <a:spcPts val="0"/>
              </a:spcBef>
              <a:spcAft>
                <a:spcPts val="0"/>
              </a:spcAft>
              <a:buNone/>
            </a:pPr>
            <a:r>
              <a:rPr i="1" lang="en"/>
              <a:t>** </a:t>
            </a:r>
            <a:r>
              <a:rPr b="1" i="1" lang="en"/>
              <a:t> include information about </a:t>
            </a:r>
            <a:r>
              <a:rPr b="1" i="1" lang="en"/>
              <a:t>dataset.  </a:t>
            </a:r>
            <a:r>
              <a:rPr i="1" lang="en"/>
              <a:t>** ??? ( in this slide vs next)</a:t>
            </a:r>
            <a:endParaRPr i="1"/>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739ed85e8d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39ed85e8d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Open Sans"/>
                <a:ea typeface="Open Sans"/>
                <a:cs typeface="Open Sans"/>
                <a:sym typeface="Open Sans"/>
              </a:rPr>
              <a:t>We sourced our dataset from an Ohio State University study on Accident Risk Prediction. This dataset has around 49 attributes of which 44 are relevant to us. Because of the high number of attributes, it made sense to club these into groups with similar characteristics. As you can see from the slide, attributes are divided into 5 groups. Primary attributes are the key identifiers, Time, location and weather provide the respective prevailing conditions at the time of the accidents. </a:t>
            </a:r>
            <a:endParaRPr sz="1000">
              <a:latin typeface="Open Sans"/>
              <a:ea typeface="Open Sans"/>
              <a:cs typeface="Open Sans"/>
              <a:sym typeface="Open Sans"/>
            </a:endParaRPr>
          </a:p>
          <a:p>
            <a:pPr indent="0" lvl="0" marL="0" rtl="0" algn="l">
              <a:spcBef>
                <a:spcPts val="0"/>
              </a:spcBef>
              <a:spcAft>
                <a:spcPts val="0"/>
              </a:spcAft>
              <a:buNone/>
            </a:pPr>
            <a:r>
              <a:rPr lang="en" sz="1000">
                <a:latin typeface="Open Sans"/>
                <a:ea typeface="Open Sans"/>
                <a:cs typeface="Open Sans"/>
                <a:sym typeface="Open Sans"/>
              </a:rPr>
              <a:t>Zone or areas of accidents specifies which one of the listed traffic regulatory entities the vehicle was near at the time of crash. </a:t>
            </a:r>
            <a:endParaRPr sz="1000"/>
          </a:p>
          <a:p>
            <a:pPr indent="0" lvl="0" marL="0" rtl="0" algn="l">
              <a:spcBef>
                <a:spcPts val="0"/>
              </a:spcBef>
              <a:spcAft>
                <a:spcPts val="0"/>
              </a:spcAft>
              <a:buNone/>
            </a:pPr>
            <a:r>
              <a:rPr lang="en" sz="1000"/>
              <a:t>So, what does analyzing a dataset of 3 million records tell us?</a:t>
            </a:r>
            <a:endParaRPr sz="10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734d719809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734d719809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Sameer: For any data analysis understanding data is very important .We need data visualization because visual summary of information makes it easier to identify the patterns and trends rather than looking through thousands of rows on a spreadsheet . </a:t>
            </a:r>
            <a:r>
              <a:rPr lang="en"/>
              <a:t>It's</a:t>
            </a:r>
            <a:r>
              <a:rPr lang="en"/>
              <a:t> the way human brain works We performed different type of visualizations namely - Bar Graph, Correlation Heat Map, Word Cloud, Joint Plot,Time Plot and pie chart. We used standard Python libraries like Seaborn, Matplotlib, GGplot to visualize the dataset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734d719809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734d719809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Sameer: Firstly , we plotted a bar graph for numbers of accidents in each state along with with severity. This was one of the simplest yet most effective data visualisation we performed.</a:t>
            </a:r>
            <a:endParaRPr/>
          </a:p>
          <a:p>
            <a:pPr indent="0" lvl="0" marL="0" rtl="0" algn="l">
              <a:spcBef>
                <a:spcPts val="0"/>
              </a:spcBef>
              <a:spcAft>
                <a:spcPts val="0"/>
              </a:spcAft>
              <a:buNone/>
            </a:pPr>
            <a:r>
              <a:rPr lang="en"/>
              <a:t>It was not surprising to to find out California, the largest and most populous state in USA had most number of accidents with most of the </a:t>
            </a:r>
            <a:r>
              <a:rPr lang="en"/>
              <a:t>accidents</a:t>
            </a:r>
            <a:r>
              <a:rPr lang="en"/>
              <a:t> followed by Texas and Florida .On the other hand it Wyoming , the least populous state had the least number of accidents. </a:t>
            </a:r>
            <a:endParaRPr/>
          </a:p>
          <a:p>
            <a:pPr indent="0" lvl="0" marL="0" rtl="0" algn="l">
              <a:spcBef>
                <a:spcPts val="0"/>
              </a:spcBef>
              <a:spcAft>
                <a:spcPts val="0"/>
              </a:spcAft>
              <a:buNone/>
            </a:pPr>
            <a:r>
              <a:rPr lang="en"/>
              <a:t>It is clear that number of accidents was directly proportional to the population .</a:t>
            </a:r>
            <a:endParaRPr/>
          </a:p>
          <a:p>
            <a:pPr indent="0" lvl="0" marL="0" rtl="0" algn="l">
              <a:spcBef>
                <a:spcPts val="0"/>
              </a:spcBef>
              <a:spcAft>
                <a:spcPts val="0"/>
              </a:spcAft>
              <a:buClr>
                <a:schemeClr val="dk1"/>
              </a:buClr>
              <a:buSzPts val="1100"/>
              <a:buFont typeface="Arial"/>
              <a:buNone/>
            </a:pPr>
            <a:r>
              <a:rPr lang="en">
                <a:solidFill>
                  <a:schemeClr val="dk1"/>
                </a:solidFill>
              </a:rPr>
              <a:t>Also it was interesting to note that most accidents caused very little impact to the traffic. The severity was 1 or 2.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Jean added this but this was what I was thinking you can mention:</a:t>
            </a:r>
            <a:endParaRPr/>
          </a:p>
          <a:p>
            <a:pPr indent="-304800" lvl="0" marL="457200" rtl="0" algn="just">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Looking at the figure above you can see the top states with the most accidents are California, Texas and Florida respectively.</a:t>
            </a:r>
            <a:endParaRPr sz="1200">
              <a:solidFill>
                <a:schemeClr val="dk1"/>
              </a:solidFill>
              <a:latin typeface="Times New Roman"/>
              <a:ea typeface="Times New Roman"/>
              <a:cs typeface="Times New Roman"/>
              <a:sym typeface="Times New Roman"/>
            </a:endParaRPr>
          </a:p>
          <a:p>
            <a:pPr indent="-304800" lvl="0" marL="457200" rtl="0" algn="just">
              <a:lnSpc>
                <a:spcPct val="115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The states with the least number of accidents are Wyoming, North Dakota, and South Dakota.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734d719809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734d719809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 Accidents per hour (in 24 hours) and average duration of an accident</a:t>
            </a:r>
            <a:endParaRPr/>
          </a:p>
          <a:p>
            <a:pPr indent="0" lvl="0" marL="0" rtl="0" algn="l">
              <a:spcBef>
                <a:spcPts val="0"/>
              </a:spcBef>
              <a:spcAft>
                <a:spcPts val="0"/>
              </a:spcAft>
              <a:buNone/>
            </a:pPr>
            <a:r>
              <a:rPr lang="en"/>
              <a:t>Sameer : Time was  another dimension available to us in the dataset and we tried to exploit this to understand this dataset better.</a:t>
            </a:r>
            <a:endParaRPr/>
          </a:p>
          <a:p>
            <a:pPr indent="0" lvl="0" marL="0" rtl="0" algn="l">
              <a:spcBef>
                <a:spcPts val="0"/>
              </a:spcBef>
              <a:spcAft>
                <a:spcPts val="0"/>
              </a:spcAft>
              <a:buNone/>
            </a:pPr>
            <a:r>
              <a:rPr lang="en"/>
              <a:t>The first plot on the top shows time of the day where most of accidents occured. And you guessed it right. Its peak commuting hours in the morning and afternoon. Most of the accidents took place during 6am and 8am in the morning and 4pm to 6pm in the evening. </a:t>
            </a:r>
            <a:endParaRPr/>
          </a:p>
          <a:p>
            <a:pPr indent="0" lvl="0" marL="0" rtl="0" algn="l">
              <a:spcBef>
                <a:spcPts val="0"/>
              </a:spcBef>
              <a:spcAft>
                <a:spcPts val="0"/>
              </a:spcAft>
              <a:buNone/>
            </a:pPr>
            <a:r>
              <a:rPr lang="en"/>
              <a:t>The plot on the bottom shows the duration of accidents and it can be seen that for more than half of the accidents the duration is around 29mins.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515413" y="756700"/>
            <a:ext cx="1081625" cy="1124950"/>
          </a:xfrm>
          <a:custGeom>
            <a:rect b="b" l="l" r="r" t="t"/>
            <a:pathLst>
              <a:path extrusionOk="0" h="44998" w="43265">
                <a:moveTo>
                  <a:pt x="0" y="44998"/>
                </a:moveTo>
                <a:lnTo>
                  <a:pt x="0" y="0"/>
                </a:lnTo>
                <a:lnTo>
                  <a:pt x="43265" y="0"/>
                </a:lnTo>
              </a:path>
            </a:pathLst>
          </a:custGeom>
          <a:noFill/>
          <a:ln cap="flat" cmpd="sng" w="28575">
            <a:solidFill>
              <a:srgbClr val="851918"/>
            </a:solidFill>
            <a:prstDash val="solid"/>
            <a:miter lim="8000"/>
            <a:headEnd len="sm" w="sm" type="none"/>
            <a:tailEnd len="sm" w="sm" type="none"/>
          </a:ln>
        </p:spPr>
      </p:sp>
      <p:sp>
        <p:nvSpPr>
          <p:cNvPr id="11" name="Google Shape;11;p2"/>
          <p:cNvSpPr/>
          <p:nvPr/>
        </p:nvSpPr>
        <p:spPr>
          <a:xfrm rot="10800000">
            <a:off x="5546950" y="3266725"/>
            <a:ext cx="1081625" cy="1124950"/>
          </a:xfrm>
          <a:custGeom>
            <a:rect b="b" l="l" r="r" t="t"/>
            <a:pathLst>
              <a:path extrusionOk="0" h="44998" w="43265">
                <a:moveTo>
                  <a:pt x="0" y="44998"/>
                </a:moveTo>
                <a:lnTo>
                  <a:pt x="0" y="0"/>
                </a:lnTo>
                <a:lnTo>
                  <a:pt x="43265" y="0"/>
                </a:lnTo>
              </a:path>
            </a:pathLst>
          </a:custGeom>
          <a:noFill/>
          <a:ln cap="flat" cmpd="sng" w="28575">
            <a:solidFill>
              <a:srgbClr val="851918"/>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rgbClr val="851918"/>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rgbClr val="851918"/>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rgbClr val="8519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3.jpg"/><Relationship Id="rId5" Type="http://schemas.openxmlformats.org/officeDocument/2006/relationships/hyperlink" Target="http://drive.google.com/file/d/1rfPtFHcS-PuzOqxqx_V1n6GI_aaFyAsD/view" TargetMode="External"/><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hyperlink" Target="http://drive.google.com/file/d/1tq67pjZcGytUX1qAgFPk5wb_Tw8OKO8u/view" TargetMode="External"/><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0.jpg"/><Relationship Id="rId4" Type="http://schemas.openxmlformats.org/officeDocument/2006/relationships/hyperlink" Target="http://drive.google.com/file/d/15IP2T-E1nAIoxiqHNFl0bYoWS5pp5lRD/view" TargetMode="External"/><Relationship Id="rId5"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drive.google.com/file/d/1Pp8vNNMfmI7xkqn47VnAk0C3dal7Crw5/view" TargetMode="Externa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drive.google.com/file/d/19m2rIc74a5N3vibxgywO58EbTpFy659e/view" TargetMode="Externa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hyperlink" Target="http://drive.google.com/file/d/1vWOEorVIAo5c4aUmv5yXabLbimpBNtCh/view" TargetMode="External"/><Relationship Id="rId5"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drive.google.com/file/d/1CX0whwUCpnVHKN7MhePsYjb7PI0SwCsh/view" TargetMode="Externa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drive.google.com/file/d/1HM1i6mhTtJcc1NJcwEprUcOi9lwU_sC0/view" TargetMode="Externa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drive.google.com/file/d/168Xn7REq20o8fRyNj05BsM4xJwOMvptg/view" TargetMode="Externa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drive.google.com/file/d/1Uq_HSuXAl1-c1NCZ73-kBZkVpY8phqoU/view" TargetMode="Externa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drive.google.com/file/d/1OQqs_wLUdNmJ3WNOuXfgyDYGZDr9WpV_/view"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7.png"/><Relationship Id="rId4" Type="http://schemas.openxmlformats.org/officeDocument/2006/relationships/image" Target="../media/image2.png"/><Relationship Id="rId10" Type="http://schemas.openxmlformats.org/officeDocument/2006/relationships/image" Target="../media/image1.png"/><Relationship Id="rId9" Type="http://schemas.openxmlformats.org/officeDocument/2006/relationships/hyperlink" Target="http://drive.google.com/file/d/13D7_zi31xELZLPa8U4rrL3ywth7IKDiT/view" TargetMode="External"/><Relationship Id="rId5" Type="http://schemas.openxmlformats.org/officeDocument/2006/relationships/image" Target="../media/image8.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1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19.png"/><Relationship Id="rId5" Type="http://schemas.openxmlformats.org/officeDocument/2006/relationships/hyperlink" Target="http://drive.google.com/file/d/1e7huc5T08AMDvkBF5kiuuvG3CcwjKZPP/view" TargetMode="External"/><Relationship Id="rId6"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drive.google.com/file/d/1rnQLHkzAyBuyjtw9CBoi77YpKoznHIX9/view" TargetMode="Externa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drive.google.com/file/d/1WUk7L3HmNuse-lhiVVOjYGp3bjZq4U-r/view" TargetMode="External"/><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1.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hyperlink" Target="http://drive.google.com/file/d/1ZtyBCAt6s3KISl_A4mxIZbFQcXbbEJVD/view" TargetMode="External"/><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hyperlink" Target="http://drive.google.com/file/d/1hc8rVhUFWzbnlY8xG7bfGP6xAPgN6UOW/view" TargetMode="External"/><Relationship Id="rId5"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16.png"/><Relationship Id="rId5" Type="http://schemas.openxmlformats.org/officeDocument/2006/relationships/hyperlink" Target="http://drive.google.com/file/d/1kLBAFjA0LDfT2MdFIHBLOiobA_dWbH_g/view" TargetMode="External"/><Relationship Id="rId6"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drive.google.com/file/d/1cOZRt00-qyWMoCHP6sQCgQbwoYQMGPjr/view"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drive.google.com/file/d/1AW8eW-SPpEUEr4HO6Pq-L44SKD2-YJhh/view" TargetMode="Externa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8.png"/><Relationship Id="rId4" Type="http://schemas.openxmlformats.org/officeDocument/2006/relationships/hyperlink" Target="http://drive.google.com/file/d/1V0Ms4u3tqFxeQiJ2TLAnL2xq5A4BSKgO/view" TargetMode="External"/><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0.png"/><Relationship Id="rId5" Type="http://schemas.openxmlformats.org/officeDocument/2006/relationships/hyperlink" Target="http://drive.google.com/file/d/1V24OPZeiRi20HXVJju44A8YM3R8Va3PC/view" TargetMode="External"/><Relationship Id="rId6"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3"/>
          <p:cNvSpPr txBox="1"/>
          <p:nvPr>
            <p:ph type="title"/>
          </p:nvPr>
        </p:nvSpPr>
        <p:spPr>
          <a:xfrm>
            <a:off x="773700" y="2978700"/>
            <a:ext cx="7596600" cy="15306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800"/>
              <a:t>CS6220 : Data Mining Techniques</a:t>
            </a:r>
            <a:endParaRPr b="1" sz="1800"/>
          </a:p>
          <a:p>
            <a:pPr indent="0" lvl="0" marL="0" rtl="0" algn="ctr">
              <a:lnSpc>
                <a:spcPct val="115000"/>
              </a:lnSpc>
              <a:spcBef>
                <a:spcPts val="300"/>
              </a:spcBef>
              <a:spcAft>
                <a:spcPts val="300"/>
              </a:spcAft>
              <a:buClr>
                <a:schemeClr val="dk1"/>
              </a:buClr>
              <a:buSzPts val="1100"/>
              <a:buFont typeface="Arial"/>
              <a:buNone/>
            </a:pPr>
            <a:r>
              <a:rPr b="1" lang="en" sz="1800"/>
              <a:t>Data Mining to Analyze and Prevent Vehicular Crashes</a:t>
            </a:r>
            <a:endParaRPr sz="1800"/>
          </a:p>
        </p:txBody>
      </p:sp>
      <p:pic>
        <p:nvPicPr>
          <p:cNvPr id="63" name="Google Shape;63;p13"/>
          <p:cNvPicPr preferRelativeResize="0"/>
          <p:nvPr/>
        </p:nvPicPr>
        <p:blipFill>
          <a:blip r:embed="rId4">
            <a:alphaModFix/>
          </a:blip>
          <a:stretch>
            <a:fillRect/>
          </a:stretch>
        </p:blipFill>
        <p:spPr>
          <a:xfrm>
            <a:off x="3500438" y="835575"/>
            <a:ext cx="2143125" cy="2143125"/>
          </a:xfrm>
          <a:prstGeom prst="rect">
            <a:avLst/>
          </a:prstGeom>
          <a:noFill/>
          <a:ln>
            <a:noFill/>
          </a:ln>
        </p:spPr>
      </p:pic>
      <p:pic>
        <p:nvPicPr>
          <p:cNvPr id="64" name="Google Shape;64;p13" title="Slide1.mp3">
            <a:hlinkClick r:id="rId5"/>
          </p:cNvPr>
          <p:cNvPicPr preferRelativeResize="0"/>
          <p:nvPr/>
        </p:nvPicPr>
        <p:blipFill>
          <a:blip r:embed="rId6">
            <a:alphaModFix/>
          </a:blip>
          <a:stretch>
            <a:fillRect/>
          </a:stretch>
        </p:blipFill>
        <p:spPr>
          <a:xfrm>
            <a:off x="152400" y="152400"/>
            <a:ext cx="457200" cy="457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pic>
        <p:nvPicPr>
          <p:cNvPr id="164" name="Google Shape;164;p22"/>
          <p:cNvPicPr preferRelativeResize="0"/>
          <p:nvPr/>
        </p:nvPicPr>
        <p:blipFill>
          <a:blip r:embed="rId3">
            <a:alphaModFix/>
          </a:blip>
          <a:stretch>
            <a:fillRect/>
          </a:stretch>
        </p:blipFill>
        <p:spPr>
          <a:xfrm>
            <a:off x="4989200" y="994450"/>
            <a:ext cx="3889050" cy="3334699"/>
          </a:xfrm>
          <a:prstGeom prst="rect">
            <a:avLst/>
          </a:prstGeom>
          <a:noFill/>
          <a:ln>
            <a:noFill/>
          </a:ln>
        </p:spPr>
      </p:pic>
      <p:sp>
        <p:nvSpPr>
          <p:cNvPr id="165" name="Google Shape;165;p22"/>
          <p:cNvSpPr txBox="1"/>
          <p:nvPr/>
        </p:nvSpPr>
        <p:spPr>
          <a:xfrm>
            <a:off x="402900" y="1148625"/>
            <a:ext cx="3471900" cy="3574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Economica"/>
              <a:buChar char="●"/>
            </a:pPr>
            <a:r>
              <a:rPr lang="en" sz="1800">
                <a:latin typeface="Economica"/>
                <a:ea typeface="Economica"/>
                <a:cs typeface="Economica"/>
                <a:sym typeface="Economica"/>
              </a:rPr>
              <a:t>Word Cloud is a popular infographic which depicts the frequency of words in the dataset.</a:t>
            </a:r>
            <a:endParaRPr sz="1800">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sz="1800">
                <a:latin typeface="Economica"/>
                <a:ea typeface="Economica"/>
                <a:cs typeface="Economica"/>
                <a:sym typeface="Economica"/>
              </a:rPr>
              <a:t>Most frequently occuring words :       Clear, Overcast,Fair and Mostly cloudy</a:t>
            </a:r>
            <a:endParaRPr sz="1800">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sz="1800">
                <a:solidFill>
                  <a:schemeClr val="dk1"/>
                </a:solidFill>
                <a:latin typeface="Economica"/>
                <a:ea typeface="Economica"/>
                <a:cs typeface="Economica"/>
                <a:sym typeface="Economica"/>
              </a:rPr>
              <a:t>808171  : Most accidents when weather condition is clear</a:t>
            </a:r>
            <a:endParaRPr sz="1800">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sz="1800">
                <a:solidFill>
                  <a:schemeClr val="dk1"/>
                </a:solidFill>
                <a:latin typeface="Economica"/>
                <a:ea typeface="Economica"/>
                <a:cs typeface="Economica"/>
                <a:sym typeface="Economica"/>
              </a:rPr>
              <a:t>34315 </a:t>
            </a:r>
            <a:r>
              <a:rPr lang="en" sz="1800">
                <a:latin typeface="Economica"/>
                <a:ea typeface="Economica"/>
                <a:cs typeface="Economica"/>
                <a:sym typeface="Economica"/>
              </a:rPr>
              <a:t>: least number of accidents when its hazy.</a:t>
            </a:r>
            <a:endParaRPr sz="1800">
              <a:latin typeface="Economica"/>
              <a:ea typeface="Economica"/>
              <a:cs typeface="Economica"/>
              <a:sym typeface="Economica"/>
            </a:endParaRPr>
          </a:p>
        </p:txBody>
      </p:sp>
      <p:sp>
        <p:nvSpPr>
          <p:cNvPr id="166" name="Google Shape;166;p22"/>
          <p:cNvSpPr txBox="1"/>
          <p:nvPr/>
        </p:nvSpPr>
        <p:spPr>
          <a:xfrm>
            <a:off x="1688775" y="153725"/>
            <a:ext cx="5083500" cy="7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Economica"/>
                <a:ea typeface="Economica"/>
                <a:cs typeface="Economica"/>
                <a:sym typeface="Economica"/>
              </a:rPr>
              <a:t>Word Cloud on Weather conditions</a:t>
            </a:r>
            <a:endParaRPr sz="3600">
              <a:latin typeface="Economica"/>
              <a:ea typeface="Economica"/>
              <a:cs typeface="Economica"/>
              <a:sym typeface="Economica"/>
            </a:endParaRPr>
          </a:p>
        </p:txBody>
      </p:sp>
      <p:pic>
        <p:nvPicPr>
          <p:cNvPr id="167" name="Google Shape;167;p22" title="Data4.mp3">
            <a:hlinkClick r:id="rId4"/>
          </p:cNvPr>
          <p:cNvPicPr preferRelativeResize="0"/>
          <p:nvPr/>
        </p:nvPicPr>
        <p:blipFill>
          <a:blip r:embed="rId5">
            <a:alphaModFix/>
          </a:blip>
          <a:stretch>
            <a:fillRect/>
          </a:stretch>
        </p:blipFill>
        <p:spPr>
          <a:xfrm>
            <a:off x="276750" y="4329150"/>
            <a:ext cx="457200" cy="457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3"/>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Association Rules Overview</a:t>
            </a:r>
            <a:endParaRPr/>
          </a:p>
        </p:txBody>
      </p:sp>
      <p:sp>
        <p:nvSpPr>
          <p:cNvPr id="173" name="Google Shape;173;p23"/>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Economica"/>
              <a:buChar char="●"/>
            </a:pPr>
            <a:r>
              <a:rPr lang="en" sz="2000">
                <a:solidFill>
                  <a:schemeClr val="dk1"/>
                </a:solidFill>
                <a:latin typeface="Economica"/>
                <a:ea typeface="Economica"/>
                <a:cs typeface="Economica"/>
                <a:sym typeface="Economica"/>
              </a:rPr>
              <a:t>Massachusetts Middlesex county</a:t>
            </a:r>
            <a:endParaRPr sz="2000">
              <a:solidFill>
                <a:schemeClr val="dk1"/>
              </a:solidFill>
              <a:latin typeface="Economica"/>
              <a:ea typeface="Economica"/>
              <a:cs typeface="Economica"/>
              <a:sym typeface="Economica"/>
            </a:endParaRPr>
          </a:p>
          <a:p>
            <a:pPr indent="-317500" lvl="1" marL="914400" rtl="0" algn="l">
              <a:spcBef>
                <a:spcPts val="0"/>
              </a:spcBef>
              <a:spcAft>
                <a:spcPts val="0"/>
              </a:spcAft>
              <a:buClr>
                <a:schemeClr val="dk1"/>
              </a:buClr>
              <a:buSzPts val="1400"/>
              <a:buFont typeface="Economica"/>
              <a:buChar char="○"/>
            </a:pPr>
            <a:r>
              <a:rPr lang="en">
                <a:solidFill>
                  <a:schemeClr val="dk1"/>
                </a:solidFill>
                <a:latin typeface="Economica"/>
                <a:ea typeface="Economica"/>
                <a:cs typeface="Economica"/>
                <a:sym typeface="Economica"/>
              </a:rPr>
              <a:t>~</a:t>
            </a:r>
            <a:r>
              <a:rPr lang="en" sz="1600">
                <a:solidFill>
                  <a:schemeClr val="dk1"/>
                </a:solidFill>
                <a:latin typeface="Economica"/>
                <a:ea typeface="Economica"/>
                <a:cs typeface="Economica"/>
                <a:sym typeface="Economica"/>
              </a:rPr>
              <a:t>1.6 million people the largest county in MA</a:t>
            </a:r>
            <a:endParaRPr sz="1600">
              <a:solidFill>
                <a:schemeClr val="dk1"/>
              </a:solidFill>
              <a:latin typeface="Economica"/>
              <a:ea typeface="Economica"/>
              <a:cs typeface="Economica"/>
              <a:sym typeface="Economica"/>
            </a:endParaRPr>
          </a:p>
          <a:p>
            <a:pPr indent="-355600" lvl="0" marL="457200" rtl="0" algn="l">
              <a:spcBef>
                <a:spcPts val="0"/>
              </a:spcBef>
              <a:spcAft>
                <a:spcPts val="0"/>
              </a:spcAft>
              <a:buClr>
                <a:schemeClr val="dk1"/>
              </a:buClr>
              <a:buSzPts val="2000"/>
              <a:buFont typeface="Economica"/>
              <a:buChar char="●"/>
            </a:pPr>
            <a:r>
              <a:rPr lang="en" sz="2000">
                <a:solidFill>
                  <a:schemeClr val="dk1"/>
                </a:solidFill>
                <a:latin typeface="Economica"/>
                <a:ea typeface="Economica"/>
                <a:cs typeface="Economica"/>
                <a:sym typeface="Economica"/>
              </a:rPr>
              <a:t>Support threshold used – 2%</a:t>
            </a:r>
            <a:endParaRPr sz="2000">
              <a:solidFill>
                <a:schemeClr val="dk1"/>
              </a:solidFill>
              <a:latin typeface="Economica"/>
              <a:ea typeface="Economica"/>
              <a:cs typeface="Economica"/>
              <a:sym typeface="Economica"/>
            </a:endParaRPr>
          </a:p>
          <a:p>
            <a:pPr indent="-355600" lvl="0" marL="457200" rtl="0" algn="l">
              <a:spcBef>
                <a:spcPts val="0"/>
              </a:spcBef>
              <a:spcAft>
                <a:spcPts val="0"/>
              </a:spcAft>
              <a:buClr>
                <a:schemeClr val="dk1"/>
              </a:buClr>
              <a:buSzPts val="2000"/>
              <a:buFont typeface="Economica"/>
              <a:buChar char="●"/>
            </a:pPr>
            <a:r>
              <a:rPr lang="en" sz="2000">
                <a:solidFill>
                  <a:schemeClr val="dk1"/>
                </a:solidFill>
                <a:latin typeface="Economica"/>
                <a:ea typeface="Economica"/>
                <a:cs typeface="Economica"/>
                <a:sym typeface="Economica"/>
              </a:rPr>
              <a:t>Confidence threshold used – 50%</a:t>
            </a:r>
            <a:endParaRPr sz="2000">
              <a:solidFill>
                <a:schemeClr val="dk1"/>
              </a:solidFill>
              <a:latin typeface="Economica"/>
              <a:ea typeface="Economica"/>
              <a:cs typeface="Economica"/>
              <a:sym typeface="Economica"/>
            </a:endParaRPr>
          </a:p>
          <a:p>
            <a:pPr indent="-355600" lvl="0" marL="457200" rtl="0" algn="l">
              <a:spcBef>
                <a:spcPts val="0"/>
              </a:spcBef>
              <a:spcAft>
                <a:spcPts val="0"/>
              </a:spcAft>
              <a:buClr>
                <a:schemeClr val="dk1"/>
              </a:buClr>
              <a:buSzPts val="2000"/>
              <a:buFont typeface="Economica"/>
              <a:buChar char="●"/>
            </a:pPr>
            <a:r>
              <a:rPr lang="en" sz="2000">
                <a:solidFill>
                  <a:schemeClr val="dk1"/>
                </a:solidFill>
                <a:latin typeface="Economica"/>
                <a:ea typeface="Economica"/>
                <a:cs typeface="Economica"/>
                <a:sym typeface="Economica"/>
              </a:rPr>
              <a:t>Attributes selected for analysis</a:t>
            </a:r>
            <a:endParaRPr sz="2000">
              <a:solidFill>
                <a:schemeClr val="dk1"/>
              </a:solidFill>
              <a:latin typeface="Economica"/>
              <a:ea typeface="Economica"/>
              <a:cs typeface="Economica"/>
              <a:sym typeface="Economica"/>
            </a:endParaRPr>
          </a:p>
          <a:p>
            <a:pPr indent="-330200" lvl="1" marL="914400" rtl="0" algn="l">
              <a:spcBef>
                <a:spcPts val="0"/>
              </a:spcBef>
              <a:spcAft>
                <a:spcPts val="0"/>
              </a:spcAft>
              <a:buClr>
                <a:schemeClr val="dk1"/>
              </a:buClr>
              <a:buSzPts val="1600"/>
              <a:buFont typeface="Economica"/>
              <a:buChar char="○"/>
            </a:pPr>
            <a:r>
              <a:rPr lang="en" sz="1600">
                <a:solidFill>
                  <a:schemeClr val="dk1"/>
                </a:solidFill>
                <a:latin typeface="Economica"/>
                <a:ea typeface="Economica"/>
                <a:cs typeface="Economica"/>
                <a:sym typeface="Economica"/>
              </a:rPr>
              <a:t>Weather</a:t>
            </a:r>
            <a:endParaRPr sz="1600">
              <a:solidFill>
                <a:schemeClr val="dk1"/>
              </a:solidFill>
              <a:latin typeface="Economica"/>
              <a:ea typeface="Economica"/>
              <a:cs typeface="Economica"/>
              <a:sym typeface="Economica"/>
            </a:endParaRPr>
          </a:p>
          <a:p>
            <a:pPr indent="-330200" lvl="1" marL="914400" rtl="0" algn="l">
              <a:spcBef>
                <a:spcPts val="0"/>
              </a:spcBef>
              <a:spcAft>
                <a:spcPts val="0"/>
              </a:spcAft>
              <a:buClr>
                <a:schemeClr val="dk1"/>
              </a:buClr>
              <a:buSzPts val="1600"/>
              <a:buFont typeface="Economica"/>
              <a:buChar char="○"/>
            </a:pPr>
            <a:r>
              <a:rPr lang="en" sz="1600">
                <a:solidFill>
                  <a:schemeClr val="dk1"/>
                </a:solidFill>
                <a:latin typeface="Economica"/>
                <a:ea typeface="Economica"/>
                <a:cs typeface="Economica"/>
                <a:sym typeface="Economica"/>
              </a:rPr>
              <a:t>Point of interest types</a:t>
            </a:r>
            <a:endParaRPr sz="1600">
              <a:solidFill>
                <a:schemeClr val="dk1"/>
              </a:solidFill>
              <a:latin typeface="Economica"/>
              <a:ea typeface="Economica"/>
              <a:cs typeface="Economica"/>
              <a:sym typeface="Economica"/>
            </a:endParaRPr>
          </a:p>
          <a:p>
            <a:pPr indent="-330200" lvl="1" marL="914400" rtl="0" algn="l">
              <a:spcBef>
                <a:spcPts val="0"/>
              </a:spcBef>
              <a:spcAft>
                <a:spcPts val="0"/>
              </a:spcAft>
              <a:buClr>
                <a:schemeClr val="dk1"/>
              </a:buClr>
              <a:buSzPts val="1600"/>
              <a:buFont typeface="Economica"/>
              <a:buChar char="○"/>
            </a:pPr>
            <a:r>
              <a:rPr lang="en" sz="1600">
                <a:solidFill>
                  <a:schemeClr val="dk1"/>
                </a:solidFill>
                <a:latin typeface="Economica"/>
                <a:ea typeface="Economica"/>
                <a:cs typeface="Economica"/>
                <a:sym typeface="Economica"/>
              </a:rPr>
              <a:t>Period of the day (day or night)</a:t>
            </a:r>
            <a:endParaRPr sz="1600">
              <a:latin typeface="Economica"/>
              <a:ea typeface="Economica"/>
              <a:cs typeface="Economica"/>
              <a:sym typeface="Economica"/>
            </a:endParaRPr>
          </a:p>
        </p:txBody>
      </p:sp>
      <p:pic>
        <p:nvPicPr>
          <p:cNvPr id="174" name="Google Shape;174;p23"/>
          <p:cNvPicPr preferRelativeResize="0"/>
          <p:nvPr/>
        </p:nvPicPr>
        <p:blipFill>
          <a:blip r:embed="rId3">
            <a:alphaModFix/>
          </a:blip>
          <a:stretch>
            <a:fillRect/>
          </a:stretch>
        </p:blipFill>
        <p:spPr>
          <a:xfrm>
            <a:off x="4572000" y="1017725"/>
            <a:ext cx="4415875" cy="3881149"/>
          </a:xfrm>
          <a:prstGeom prst="rect">
            <a:avLst/>
          </a:prstGeom>
          <a:noFill/>
          <a:ln>
            <a:noFill/>
          </a:ln>
        </p:spPr>
      </p:pic>
      <p:pic>
        <p:nvPicPr>
          <p:cNvPr id="175" name="Google Shape;175;p23" title="association_rules_slide_1.mp3">
            <a:hlinkClick r:id="rId4"/>
          </p:cNvPr>
          <p:cNvPicPr preferRelativeResize="0"/>
          <p:nvPr/>
        </p:nvPicPr>
        <p:blipFill>
          <a:blip r:embed="rId5">
            <a:alphaModFix/>
          </a:blip>
          <a:stretch>
            <a:fillRect/>
          </a:stretch>
        </p:blipFill>
        <p:spPr>
          <a:xfrm>
            <a:off x="152400" y="4721275"/>
            <a:ext cx="269825" cy="269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pic>
        <p:nvPicPr>
          <p:cNvPr id="180" name="Google Shape;180;p24" title="slide_2_dm.mp3">
            <a:hlinkClick r:id="rId3"/>
          </p:cNvPr>
          <p:cNvPicPr preferRelativeResize="0"/>
          <p:nvPr/>
        </p:nvPicPr>
        <p:blipFill>
          <a:blip r:embed="rId4">
            <a:alphaModFix/>
          </a:blip>
          <a:stretch>
            <a:fillRect/>
          </a:stretch>
        </p:blipFill>
        <p:spPr>
          <a:xfrm>
            <a:off x="152400" y="4400013"/>
            <a:ext cx="404437" cy="404438"/>
          </a:xfrm>
          <a:prstGeom prst="rect">
            <a:avLst/>
          </a:prstGeom>
          <a:noFill/>
          <a:ln>
            <a:noFill/>
          </a:ln>
        </p:spPr>
      </p:pic>
      <p:sp>
        <p:nvSpPr>
          <p:cNvPr id="181" name="Google Shape;181;p24"/>
          <p:cNvSpPr txBox="1"/>
          <p:nvPr>
            <p:ph type="title"/>
          </p:nvPr>
        </p:nvSpPr>
        <p:spPr>
          <a:xfrm>
            <a:off x="311700" y="873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Association Rules Results Overview</a:t>
            </a:r>
            <a:endParaRPr/>
          </a:p>
        </p:txBody>
      </p:sp>
      <p:graphicFrame>
        <p:nvGraphicFramePr>
          <p:cNvPr id="182" name="Google Shape;182;p24"/>
          <p:cNvGraphicFramePr/>
          <p:nvPr/>
        </p:nvGraphicFramePr>
        <p:xfrm>
          <a:off x="709238" y="994825"/>
          <a:ext cx="3000000" cy="3000000"/>
        </p:xfrm>
        <a:graphic>
          <a:graphicData uri="http://schemas.openxmlformats.org/drawingml/2006/table">
            <a:tbl>
              <a:tblPr>
                <a:noFill/>
                <a:tableStyleId>{85F96698-97A2-4D29-985D-1E24DB86B8D1}</a:tableStyleId>
              </a:tblPr>
              <a:tblGrid>
                <a:gridCol w="3145275"/>
                <a:gridCol w="1202850"/>
                <a:gridCol w="1568525"/>
                <a:gridCol w="1885500"/>
              </a:tblGrid>
              <a:tr h="386725">
                <a:tc>
                  <a:txBody>
                    <a:bodyPr/>
                    <a:lstStyle/>
                    <a:p>
                      <a:pPr indent="0" lvl="0" marL="0" rtl="0" algn="ctr">
                        <a:lnSpc>
                          <a:spcPct val="115000"/>
                        </a:lnSpc>
                        <a:spcBef>
                          <a:spcPts val="0"/>
                        </a:spcBef>
                        <a:spcAft>
                          <a:spcPts val="0"/>
                        </a:spcAft>
                        <a:buNone/>
                      </a:pPr>
                      <a:r>
                        <a:rPr b="1" lang="en" sz="1300">
                          <a:latin typeface="Economica"/>
                          <a:ea typeface="Economica"/>
                          <a:cs typeface="Economica"/>
                          <a:sym typeface="Economica"/>
                        </a:rPr>
                        <a:t>X</a:t>
                      </a:r>
                      <a:endParaRPr b="1"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300">
                          <a:latin typeface="Economica"/>
                          <a:ea typeface="Economica"/>
                          <a:cs typeface="Economica"/>
                          <a:sym typeface="Economica"/>
                        </a:rPr>
                        <a:t>Severity</a:t>
                      </a:r>
                      <a:endParaRPr b="1"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300">
                          <a:latin typeface="Economica"/>
                          <a:ea typeface="Economica"/>
                          <a:cs typeface="Economica"/>
                          <a:sym typeface="Economica"/>
                        </a:rPr>
                        <a:t>Confidence</a:t>
                      </a:r>
                      <a:endParaRPr b="1"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300">
                          <a:latin typeface="Economica"/>
                          <a:ea typeface="Economica"/>
                          <a:cs typeface="Economica"/>
                          <a:sym typeface="Economica"/>
                        </a:rPr>
                        <a:t>Support</a:t>
                      </a:r>
                      <a:endParaRPr b="1"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r>
              <a:tr h="322800">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+Crossing, Day</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2</a:t>
                      </a:r>
                      <a:endParaRPr sz="1300">
                        <a:latin typeface="Economica"/>
                        <a:ea typeface="Economica"/>
                        <a:cs typeface="Economica"/>
                        <a:sym typeface="Economica"/>
                      </a:endParaRPr>
                    </a:p>
                  </a:txBody>
                  <a:tcPr marT="16775" marB="91425" marR="16775" marL="16775">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0.85</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0.041</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r>
              <a:tr h="322800">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Scattered Clouds, Day</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2</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0.595</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0.048</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r>
              <a:tr h="322800">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+Crossing, +Traffic_Signal</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2</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0.864</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0.025</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r>
              <a:tr h="322800">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Day, Light Rain</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2</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0.62</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0.036</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r>
              <a:tr h="333975">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Cloudy</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2</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0.59</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0.021</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r>
              <a:tr h="322800">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+Crossing, Day, +Traffic_Signal</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2</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0.865</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0.021</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r>
              <a:tr h="386725">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+Junction, Night</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3</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0.653</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0.021</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r>
              <a:tr h="322800">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+Junction</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3</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0.622</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0.089</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r>
              <a:tr h="322800">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+Junction, Clear</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3</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0.596</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0.024</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r>
              <a:tr h="322800">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+Junction, Day</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3</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0.613</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latin typeface="Economica"/>
                          <a:ea typeface="Economica"/>
                          <a:cs typeface="Economica"/>
                          <a:sym typeface="Economica"/>
                        </a:rPr>
                        <a:t>0.069</a:t>
                      </a:r>
                      <a:endParaRPr sz="1300">
                        <a:latin typeface="Economica"/>
                        <a:ea typeface="Economica"/>
                        <a:cs typeface="Economica"/>
                        <a:sym typeface="Economica"/>
                      </a:endParaRPr>
                    </a:p>
                  </a:txBody>
                  <a:tcPr marT="16775" marB="91425" marR="16775" marL="16775" anchor="b">
                    <a:lnL cap="flat" cmpd="sng" w="6250">
                      <a:solidFill>
                        <a:srgbClr val="000000"/>
                      </a:solidFill>
                      <a:prstDash val="solid"/>
                      <a:round/>
                      <a:headEnd len="sm" w="sm" type="none"/>
                      <a:tailEnd len="sm" w="sm" type="none"/>
                    </a:lnL>
                    <a:lnR cap="flat" cmpd="sng" w="6250">
                      <a:solidFill>
                        <a:srgbClr val="000000"/>
                      </a:solidFill>
                      <a:prstDash val="solid"/>
                      <a:round/>
                      <a:headEnd len="sm" w="sm" type="none"/>
                      <a:tailEnd len="sm" w="sm" type="none"/>
                    </a:lnR>
                    <a:lnT cap="flat" cmpd="sng" w="6250">
                      <a:solidFill>
                        <a:srgbClr val="000000"/>
                      </a:solidFill>
                      <a:prstDash val="solid"/>
                      <a:round/>
                      <a:headEnd len="sm" w="sm" type="none"/>
                      <a:tailEnd len="sm" w="sm" type="none"/>
                    </a:lnT>
                    <a:lnB cap="flat" cmpd="sng" w="6250">
                      <a:solidFill>
                        <a:srgbClr val="000000"/>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Modelling</a:t>
            </a:r>
            <a:endParaRPr/>
          </a:p>
        </p:txBody>
      </p:sp>
      <p:sp>
        <p:nvSpPr>
          <p:cNvPr id="188" name="Google Shape;188;p25"/>
          <p:cNvSpPr txBox="1"/>
          <p:nvPr>
            <p:ph idx="1" type="body"/>
          </p:nvPr>
        </p:nvSpPr>
        <p:spPr>
          <a:xfrm>
            <a:off x="311700" y="920425"/>
            <a:ext cx="8520600" cy="40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Economica"/>
                <a:ea typeface="Economica"/>
                <a:cs typeface="Economica"/>
                <a:sym typeface="Economica"/>
              </a:rPr>
              <a:t>Six </a:t>
            </a:r>
            <a:r>
              <a:rPr lang="en" sz="3000">
                <a:latin typeface="Economica"/>
                <a:ea typeface="Economica"/>
                <a:cs typeface="Economica"/>
                <a:sym typeface="Economica"/>
              </a:rPr>
              <a:t>different approaches to explore the dataset :</a:t>
            </a:r>
            <a:endParaRPr sz="3000">
              <a:latin typeface="Economica"/>
              <a:ea typeface="Economica"/>
              <a:cs typeface="Economica"/>
              <a:sym typeface="Economica"/>
            </a:endParaRPr>
          </a:p>
          <a:p>
            <a:pPr indent="-419100" lvl="0" marL="457200" rtl="0" algn="l">
              <a:spcBef>
                <a:spcPts val="1600"/>
              </a:spcBef>
              <a:spcAft>
                <a:spcPts val="0"/>
              </a:spcAft>
              <a:buSzPts val="3000"/>
              <a:buFont typeface="Economica"/>
              <a:buChar char="●"/>
            </a:pPr>
            <a:r>
              <a:rPr lang="en" sz="3000">
                <a:latin typeface="Economica"/>
                <a:ea typeface="Economica"/>
                <a:cs typeface="Economica"/>
                <a:sym typeface="Economica"/>
              </a:rPr>
              <a:t>Neural Networks</a:t>
            </a:r>
            <a:endParaRPr sz="3000">
              <a:latin typeface="Economica"/>
              <a:ea typeface="Economica"/>
              <a:cs typeface="Economica"/>
              <a:sym typeface="Economica"/>
            </a:endParaRPr>
          </a:p>
          <a:p>
            <a:pPr indent="-419100" lvl="0" marL="457200" rtl="0" algn="l">
              <a:spcBef>
                <a:spcPts val="0"/>
              </a:spcBef>
              <a:spcAft>
                <a:spcPts val="0"/>
              </a:spcAft>
              <a:buSzPts val="3000"/>
              <a:buFont typeface="Economica"/>
              <a:buChar char="●"/>
            </a:pPr>
            <a:r>
              <a:rPr lang="en" sz="3000">
                <a:latin typeface="Economica"/>
                <a:ea typeface="Economica"/>
                <a:cs typeface="Economica"/>
                <a:sym typeface="Economica"/>
              </a:rPr>
              <a:t>Logistic Regression</a:t>
            </a:r>
            <a:endParaRPr sz="3000">
              <a:latin typeface="Economica"/>
              <a:ea typeface="Economica"/>
              <a:cs typeface="Economica"/>
              <a:sym typeface="Economica"/>
            </a:endParaRPr>
          </a:p>
          <a:p>
            <a:pPr indent="-419100" lvl="0" marL="457200" rtl="0" algn="l">
              <a:spcBef>
                <a:spcPts val="0"/>
              </a:spcBef>
              <a:spcAft>
                <a:spcPts val="0"/>
              </a:spcAft>
              <a:buSzPts val="3000"/>
              <a:buFont typeface="Economica"/>
              <a:buChar char="●"/>
            </a:pPr>
            <a:r>
              <a:rPr lang="en" sz="3000">
                <a:latin typeface="Economica"/>
                <a:ea typeface="Economica"/>
                <a:cs typeface="Economica"/>
                <a:sym typeface="Economica"/>
              </a:rPr>
              <a:t>K- Nearest Neighbors </a:t>
            </a:r>
            <a:endParaRPr sz="3000">
              <a:latin typeface="Economica"/>
              <a:ea typeface="Economica"/>
              <a:cs typeface="Economica"/>
              <a:sym typeface="Economica"/>
            </a:endParaRPr>
          </a:p>
          <a:p>
            <a:pPr indent="-419100" lvl="0" marL="457200" rtl="0" algn="l">
              <a:spcBef>
                <a:spcPts val="0"/>
              </a:spcBef>
              <a:spcAft>
                <a:spcPts val="0"/>
              </a:spcAft>
              <a:buSzPts val="3000"/>
              <a:buFont typeface="Economica"/>
              <a:buChar char="●"/>
            </a:pPr>
            <a:r>
              <a:rPr lang="en" sz="3000">
                <a:latin typeface="Economica"/>
                <a:ea typeface="Economica"/>
                <a:cs typeface="Economica"/>
                <a:sym typeface="Economica"/>
              </a:rPr>
              <a:t>Decision Trees </a:t>
            </a:r>
            <a:endParaRPr sz="3000">
              <a:latin typeface="Economica"/>
              <a:ea typeface="Economica"/>
              <a:cs typeface="Economica"/>
              <a:sym typeface="Economica"/>
            </a:endParaRPr>
          </a:p>
          <a:p>
            <a:pPr indent="-419100" lvl="0" marL="457200" rtl="0" algn="l">
              <a:spcBef>
                <a:spcPts val="0"/>
              </a:spcBef>
              <a:spcAft>
                <a:spcPts val="0"/>
              </a:spcAft>
              <a:buSzPts val="3000"/>
              <a:buFont typeface="Economica"/>
              <a:buChar char="●"/>
            </a:pPr>
            <a:r>
              <a:rPr lang="en" sz="3000">
                <a:latin typeface="Economica"/>
                <a:ea typeface="Economica"/>
                <a:cs typeface="Economica"/>
                <a:sym typeface="Economica"/>
              </a:rPr>
              <a:t>Random Forest</a:t>
            </a:r>
            <a:endParaRPr sz="3000">
              <a:latin typeface="Economica"/>
              <a:ea typeface="Economica"/>
              <a:cs typeface="Economica"/>
              <a:sym typeface="Economica"/>
            </a:endParaRPr>
          </a:p>
          <a:p>
            <a:pPr indent="-419100" lvl="0" marL="457200" rtl="0" algn="l">
              <a:spcBef>
                <a:spcPts val="0"/>
              </a:spcBef>
              <a:spcAft>
                <a:spcPts val="0"/>
              </a:spcAft>
              <a:buSzPts val="3000"/>
              <a:buFont typeface="Economica"/>
              <a:buChar char="●"/>
            </a:pPr>
            <a:r>
              <a:rPr lang="en" sz="3000">
                <a:latin typeface="Economica"/>
                <a:ea typeface="Economica"/>
                <a:cs typeface="Economica"/>
                <a:sym typeface="Economica"/>
              </a:rPr>
              <a:t>Gaussian Naive Bayes</a:t>
            </a:r>
            <a:endParaRPr sz="3000">
              <a:latin typeface="Economica"/>
              <a:ea typeface="Economica"/>
              <a:cs typeface="Economica"/>
              <a:sym typeface="Economica"/>
            </a:endParaRPr>
          </a:p>
          <a:p>
            <a:pPr indent="0" lvl="0" marL="0" rtl="0" algn="l">
              <a:spcBef>
                <a:spcPts val="1600"/>
              </a:spcBef>
              <a:spcAft>
                <a:spcPts val="1600"/>
              </a:spcAft>
              <a:buNone/>
            </a:pPr>
            <a:r>
              <a:t/>
            </a:r>
            <a:endParaRPr sz="3000">
              <a:latin typeface="Economica"/>
              <a:ea typeface="Economica"/>
              <a:cs typeface="Economica"/>
              <a:sym typeface="Economica"/>
            </a:endParaRPr>
          </a:p>
        </p:txBody>
      </p:sp>
      <p:pic>
        <p:nvPicPr>
          <p:cNvPr id="189" name="Google Shape;189;p25" title="Bhaskar5.mp3">
            <a:hlinkClick r:id="rId3"/>
          </p:cNvPr>
          <p:cNvPicPr preferRelativeResize="0"/>
          <p:nvPr/>
        </p:nvPicPr>
        <p:blipFill>
          <a:blip r:embed="rId4">
            <a:alphaModFix/>
          </a:blip>
          <a:stretch>
            <a:fillRect/>
          </a:stretch>
        </p:blipFill>
        <p:spPr>
          <a:xfrm>
            <a:off x="0" y="4532200"/>
            <a:ext cx="457200" cy="457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Neural Networks</a:t>
            </a:r>
            <a:endParaRPr/>
          </a:p>
        </p:txBody>
      </p:sp>
      <p:sp>
        <p:nvSpPr>
          <p:cNvPr id="195" name="Google Shape;195;p26"/>
          <p:cNvSpPr txBox="1"/>
          <p:nvPr>
            <p:ph idx="1" type="body"/>
          </p:nvPr>
        </p:nvSpPr>
        <p:spPr>
          <a:xfrm>
            <a:off x="311700" y="1225225"/>
            <a:ext cx="5129700" cy="37170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Font typeface="Economica"/>
              <a:buChar char="●"/>
            </a:pPr>
            <a:r>
              <a:rPr lang="en" sz="3000">
                <a:latin typeface="Economica"/>
                <a:ea typeface="Economica"/>
                <a:cs typeface="Economica"/>
                <a:sym typeface="Economica"/>
              </a:rPr>
              <a:t>Model to </a:t>
            </a:r>
            <a:r>
              <a:rPr lang="en" sz="3000">
                <a:latin typeface="Economica"/>
                <a:ea typeface="Economica"/>
                <a:cs typeface="Economica"/>
                <a:sym typeface="Economica"/>
              </a:rPr>
              <a:t>classify</a:t>
            </a:r>
            <a:r>
              <a:rPr lang="en" sz="3000">
                <a:latin typeface="Economica"/>
                <a:ea typeface="Economica"/>
                <a:cs typeface="Economica"/>
                <a:sym typeface="Economica"/>
              </a:rPr>
              <a:t> the severity of the accident based on the natural language description of the accident.</a:t>
            </a:r>
            <a:endParaRPr sz="3000">
              <a:latin typeface="Economica"/>
              <a:ea typeface="Economica"/>
              <a:cs typeface="Economica"/>
              <a:sym typeface="Economica"/>
            </a:endParaRPr>
          </a:p>
          <a:p>
            <a:pPr indent="-419100" lvl="0" marL="457200" rtl="0" algn="l">
              <a:spcBef>
                <a:spcPts val="0"/>
              </a:spcBef>
              <a:spcAft>
                <a:spcPts val="0"/>
              </a:spcAft>
              <a:buSzPts val="3000"/>
              <a:buFont typeface="Economica"/>
              <a:buChar char="●"/>
            </a:pPr>
            <a:r>
              <a:rPr lang="en" sz="3000">
                <a:latin typeface="Economica"/>
                <a:ea typeface="Economica"/>
                <a:cs typeface="Economica"/>
                <a:sym typeface="Economica"/>
              </a:rPr>
              <a:t>Tokenized: used most frequent words.</a:t>
            </a:r>
            <a:endParaRPr sz="3000">
              <a:latin typeface="Economica"/>
              <a:ea typeface="Economica"/>
              <a:cs typeface="Economica"/>
              <a:sym typeface="Economica"/>
            </a:endParaRPr>
          </a:p>
          <a:p>
            <a:pPr indent="-419100" lvl="0" marL="457200" rtl="0" algn="l">
              <a:spcBef>
                <a:spcPts val="0"/>
              </a:spcBef>
              <a:spcAft>
                <a:spcPts val="0"/>
              </a:spcAft>
              <a:buSzPts val="3000"/>
              <a:buFont typeface="Economica"/>
              <a:buChar char="●"/>
            </a:pPr>
            <a:r>
              <a:rPr lang="en" sz="3000">
                <a:latin typeface="Economica"/>
                <a:ea typeface="Economica"/>
                <a:cs typeface="Economica"/>
                <a:sym typeface="Economica"/>
              </a:rPr>
              <a:t>LSTM Recurrent Neural Network with Softmax activation, 15 epochs</a:t>
            </a:r>
            <a:endParaRPr sz="3000">
              <a:latin typeface="Economica"/>
              <a:ea typeface="Economica"/>
              <a:cs typeface="Economica"/>
              <a:sym typeface="Economica"/>
            </a:endParaRPr>
          </a:p>
          <a:p>
            <a:pPr indent="-419100" lvl="0" marL="457200" rtl="0" algn="l">
              <a:spcBef>
                <a:spcPts val="0"/>
              </a:spcBef>
              <a:spcAft>
                <a:spcPts val="0"/>
              </a:spcAft>
              <a:buSzPts val="3000"/>
              <a:buFont typeface="Economica"/>
              <a:buChar char="●"/>
            </a:pPr>
            <a:r>
              <a:rPr lang="en" sz="3000">
                <a:latin typeface="Economica"/>
                <a:ea typeface="Economica"/>
                <a:cs typeface="Economica"/>
                <a:sym typeface="Economica"/>
              </a:rPr>
              <a:t>Accuracy: 90%</a:t>
            </a:r>
            <a:endParaRPr sz="3000">
              <a:latin typeface="Economica"/>
              <a:ea typeface="Economica"/>
              <a:cs typeface="Economica"/>
              <a:sym typeface="Economica"/>
            </a:endParaRPr>
          </a:p>
        </p:txBody>
      </p:sp>
      <p:pic>
        <p:nvPicPr>
          <p:cNvPr id="196" name="Google Shape;196;p26"/>
          <p:cNvPicPr preferRelativeResize="0"/>
          <p:nvPr/>
        </p:nvPicPr>
        <p:blipFill>
          <a:blip r:embed="rId3">
            <a:alphaModFix/>
          </a:blip>
          <a:stretch>
            <a:fillRect/>
          </a:stretch>
        </p:blipFill>
        <p:spPr>
          <a:xfrm>
            <a:off x="5441400" y="1149025"/>
            <a:ext cx="3543300" cy="2524125"/>
          </a:xfrm>
          <a:prstGeom prst="rect">
            <a:avLst/>
          </a:prstGeom>
          <a:noFill/>
          <a:ln>
            <a:noFill/>
          </a:ln>
        </p:spPr>
      </p:pic>
      <p:pic>
        <p:nvPicPr>
          <p:cNvPr id="197" name="Google Shape;197;p26" title="Bhaskar4.mp3">
            <a:hlinkClick r:id="rId4"/>
          </p:cNvPr>
          <p:cNvPicPr preferRelativeResize="0"/>
          <p:nvPr/>
        </p:nvPicPr>
        <p:blipFill>
          <a:blip r:embed="rId5">
            <a:alphaModFix/>
          </a:blip>
          <a:stretch>
            <a:fillRect/>
          </a:stretch>
        </p:blipFill>
        <p:spPr>
          <a:xfrm>
            <a:off x="0" y="4485025"/>
            <a:ext cx="457200" cy="457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Logistic Regression</a:t>
            </a:r>
            <a:endParaRPr/>
          </a:p>
        </p:txBody>
      </p:sp>
      <p:sp>
        <p:nvSpPr>
          <p:cNvPr id="203" name="Google Shape;203;p27"/>
          <p:cNvSpPr txBox="1"/>
          <p:nvPr>
            <p:ph idx="1" type="body"/>
          </p:nvPr>
        </p:nvSpPr>
        <p:spPr>
          <a:xfrm>
            <a:off x="311700" y="1225225"/>
            <a:ext cx="8520600" cy="35913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SkLearn Logistic Regression classifier with liblinear solver.</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Maximum iterations - 100</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Accuracy score of 76.8 percent for Dallas County and 83.8 for Middlesex county </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Dallas county has more number of accidents </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Distribution of data in the feature space might be different for both of them.</a:t>
            </a:r>
            <a:endParaRPr sz="2800">
              <a:latin typeface="Economica"/>
              <a:ea typeface="Economica"/>
              <a:cs typeface="Economica"/>
              <a:sym typeface="Economica"/>
            </a:endParaRPr>
          </a:p>
        </p:txBody>
      </p:sp>
      <p:pic>
        <p:nvPicPr>
          <p:cNvPr id="204" name="Google Shape;204;p27" title="Bhaskar3.mp3">
            <a:hlinkClick r:id="rId3"/>
          </p:cNvPr>
          <p:cNvPicPr preferRelativeResize="0"/>
          <p:nvPr/>
        </p:nvPicPr>
        <p:blipFill>
          <a:blip r:embed="rId4">
            <a:alphaModFix/>
          </a:blip>
          <a:stretch>
            <a:fillRect/>
          </a:stretch>
        </p:blipFill>
        <p:spPr>
          <a:xfrm>
            <a:off x="378625" y="4359325"/>
            <a:ext cx="457200" cy="457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2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K-Nearest Neighbors </a:t>
            </a:r>
            <a:endParaRPr/>
          </a:p>
        </p:txBody>
      </p:sp>
      <p:sp>
        <p:nvSpPr>
          <p:cNvPr id="210" name="Google Shape;210;p28"/>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SKLearn </a:t>
            </a:r>
            <a:r>
              <a:rPr lang="en" sz="2800">
                <a:latin typeface="Economica"/>
                <a:ea typeface="Economica"/>
                <a:cs typeface="Economica"/>
                <a:sym typeface="Economica"/>
              </a:rPr>
              <a:t>KNeighbors Classifier</a:t>
            </a:r>
            <a:r>
              <a:rPr lang="en" sz="2800">
                <a:latin typeface="Economica"/>
                <a:ea typeface="Economica"/>
                <a:cs typeface="Economica"/>
                <a:sym typeface="Economica"/>
              </a:rPr>
              <a:t> </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Number of neighbors : 6</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Accuray score in Dallas : 68.3 % ,Middlesex : 58.3%</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KNN is a non parametric model</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Logistic Regression outperforms K-Nearest Neighbors </a:t>
            </a:r>
            <a:endParaRPr sz="2800">
              <a:latin typeface="Economica"/>
              <a:ea typeface="Economica"/>
              <a:cs typeface="Economica"/>
              <a:sym typeface="Economica"/>
            </a:endParaRPr>
          </a:p>
        </p:txBody>
      </p:sp>
      <p:pic>
        <p:nvPicPr>
          <p:cNvPr id="211" name="Google Shape;211;p28" title="bhaskar2.mp3">
            <a:hlinkClick r:id="rId3"/>
          </p:cNvPr>
          <p:cNvPicPr preferRelativeResize="0"/>
          <p:nvPr/>
        </p:nvPicPr>
        <p:blipFill>
          <a:blip r:embed="rId4">
            <a:alphaModFix/>
          </a:blip>
          <a:stretch>
            <a:fillRect/>
          </a:stretch>
        </p:blipFill>
        <p:spPr>
          <a:xfrm>
            <a:off x="152400" y="4731625"/>
            <a:ext cx="259475" cy="259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2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Decision Trees </a:t>
            </a:r>
            <a:endParaRPr/>
          </a:p>
        </p:txBody>
      </p:sp>
      <p:sp>
        <p:nvSpPr>
          <p:cNvPr id="217" name="Google Shape;217;p29"/>
          <p:cNvSpPr txBox="1"/>
          <p:nvPr>
            <p:ph idx="1" type="body"/>
          </p:nvPr>
        </p:nvSpPr>
        <p:spPr>
          <a:xfrm>
            <a:off x="311700" y="1251125"/>
            <a:ext cx="8520600" cy="33540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SKLearn Decision Tree Classifier using both Gini and Entropy criterion.</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Maximum depth of Tree : 8</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Entropy Score : Dallas - 79.9 % , Middlesex 78.1%</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Gini Criterion :  Dallas - 79.5 % , Middlesex 78.2% </a:t>
            </a:r>
            <a:endParaRPr sz="2800">
              <a:latin typeface="Economica"/>
              <a:ea typeface="Economica"/>
              <a:cs typeface="Economica"/>
              <a:sym typeface="Economica"/>
            </a:endParaRPr>
          </a:p>
          <a:p>
            <a:pPr indent="-406400" lvl="0" marL="457200" rtl="0" algn="l">
              <a:spcBef>
                <a:spcPts val="0"/>
              </a:spcBef>
              <a:spcAft>
                <a:spcPts val="0"/>
              </a:spcAft>
              <a:buSzPts val="2800"/>
              <a:buFont typeface="Economica"/>
              <a:buChar char="●"/>
            </a:pPr>
            <a:r>
              <a:rPr lang="en" sz="2800">
                <a:latin typeface="Economica"/>
                <a:ea typeface="Economica"/>
                <a:cs typeface="Economica"/>
                <a:sym typeface="Economica"/>
              </a:rPr>
              <a:t>Decision Tree classifier performs similarly on both the dataset</a:t>
            </a:r>
            <a:endParaRPr sz="2800">
              <a:latin typeface="Economica"/>
              <a:ea typeface="Economica"/>
              <a:cs typeface="Economica"/>
              <a:sym typeface="Economica"/>
            </a:endParaRPr>
          </a:p>
        </p:txBody>
      </p:sp>
      <p:pic>
        <p:nvPicPr>
          <p:cNvPr id="218" name="Google Shape;218;p29" title="bhaskar.mp3">
            <a:hlinkClick r:id="rId3"/>
          </p:cNvPr>
          <p:cNvPicPr preferRelativeResize="0"/>
          <p:nvPr/>
        </p:nvPicPr>
        <p:blipFill>
          <a:blip r:embed="rId4">
            <a:alphaModFix/>
          </a:blip>
          <a:stretch>
            <a:fillRect/>
          </a:stretch>
        </p:blipFill>
        <p:spPr>
          <a:xfrm>
            <a:off x="152400" y="4757525"/>
            <a:ext cx="233575" cy="2335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457200" lvl="0" marL="2286000" rtl="0" algn="l">
              <a:spcBef>
                <a:spcPts val="0"/>
              </a:spcBef>
              <a:spcAft>
                <a:spcPts val="0"/>
              </a:spcAft>
              <a:buNone/>
            </a:pPr>
            <a:r>
              <a:rPr lang="en"/>
              <a:t>Random Forest </a:t>
            </a:r>
            <a:endParaRPr/>
          </a:p>
        </p:txBody>
      </p:sp>
      <p:sp>
        <p:nvSpPr>
          <p:cNvPr id="224" name="Google Shape;224;p30"/>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Meta estimator that fits the number of decision Trees.</a:t>
            </a:r>
            <a:endParaRPr sz="2400">
              <a:latin typeface="Economica"/>
              <a:ea typeface="Economica"/>
              <a:cs typeface="Economica"/>
              <a:sym typeface="Economica"/>
            </a:endParaRPr>
          </a:p>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Accuracy score : 85.7 for Dallas County with number of Trees in the forest 100</a:t>
            </a:r>
            <a:endParaRPr sz="2400">
              <a:latin typeface="Economica"/>
              <a:ea typeface="Economica"/>
              <a:cs typeface="Economica"/>
              <a:sym typeface="Economica"/>
            </a:endParaRPr>
          </a:p>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20 Important features importance factor &gt; 0.03. </a:t>
            </a:r>
            <a:endParaRPr sz="2400">
              <a:latin typeface="Economica"/>
              <a:ea typeface="Economica"/>
              <a:cs typeface="Economica"/>
              <a:sym typeface="Economica"/>
            </a:endParaRPr>
          </a:p>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Running random forest again on this improved the performance by 4 %</a:t>
            </a:r>
            <a:endParaRPr sz="2400">
              <a:latin typeface="Economica"/>
              <a:ea typeface="Economica"/>
              <a:cs typeface="Economica"/>
              <a:sym typeface="Economica"/>
            </a:endParaRPr>
          </a:p>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Similar analysis for Middlesex county resulted in the accuracy score of 89.8%</a:t>
            </a:r>
            <a:endParaRPr sz="2400">
              <a:latin typeface="Economica"/>
              <a:ea typeface="Economica"/>
              <a:cs typeface="Economica"/>
              <a:sym typeface="Economica"/>
            </a:endParaRPr>
          </a:p>
          <a:p>
            <a:pPr indent="0" lvl="0" marL="0" rtl="0" algn="l">
              <a:spcBef>
                <a:spcPts val="1600"/>
              </a:spcBef>
              <a:spcAft>
                <a:spcPts val="1600"/>
              </a:spcAft>
              <a:buNone/>
            </a:pPr>
            <a:r>
              <a:t/>
            </a:r>
            <a:endParaRPr sz="2400">
              <a:latin typeface="Economica"/>
              <a:ea typeface="Economica"/>
              <a:cs typeface="Economica"/>
              <a:sym typeface="Economica"/>
            </a:endParaRPr>
          </a:p>
        </p:txBody>
      </p:sp>
      <p:pic>
        <p:nvPicPr>
          <p:cNvPr id="225" name="Google Shape;225;p30" title="DataRandom.mp3">
            <a:hlinkClick r:id="rId3"/>
          </p:cNvPr>
          <p:cNvPicPr preferRelativeResize="0"/>
          <p:nvPr/>
        </p:nvPicPr>
        <p:blipFill>
          <a:blip r:embed="rId4">
            <a:alphaModFix/>
          </a:blip>
          <a:stretch>
            <a:fillRect/>
          </a:stretch>
        </p:blipFill>
        <p:spPr>
          <a:xfrm>
            <a:off x="152400" y="4731625"/>
            <a:ext cx="259475" cy="2594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31"/>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Gaussian Naïve Bayes</a:t>
            </a:r>
            <a:endParaRPr/>
          </a:p>
        </p:txBody>
      </p:sp>
      <p:sp>
        <p:nvSpPr>
          <p:cNvPr id="231" name="Google Shape;231;p31"/>
          <p:cNvSpPr txBox="1"/>
          <p:nvPr>
            <p:ph idx="1" type="body"/>
          </p:nvPr>
        </p:nvSpPr>
        <p:spPr>
          <a:xfrm>
            <a:off x="387900" y="1225225"/>
            <a:ext cx="8520600" cy="33540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Sklearn Gaussian Naïve Bayes classifier used with a variable smoothing factor of 1</a:t>
            </a:r>
            <a:endParaRPr sz="2400">
              <a:latin typeface="Economica"/>
              <a:ea typeface="Economica"/>
              <a:cs typeface="Economica"/>
              <a:sym typeface="Economica"/>
            </a:endParaRPr>
          </a:p>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Assumes that all the features are following the Gaussian or Normal distribution</a:t>
            </a:r>
            <a:endParaRPr sz="2400">
              <a:latin typeface="Economica"/>
              <a:ea typeface="Economica"/>
              <a:cs typeface="Economica"/>
              <a:sym typeface="Economica"/>
            </a:endParaRPr>
          </a:p>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Key assumption made is that all the variables (features) are independent (not correlated) of each other</a:t>
            </a:r>
            <a:endParaRPr sz="2400">
              <a:latin typeface="Economica"/>
              <a:ea typeface="Economica"/>
              <a:cs typeface="Economica"/>
              <a:sym typeface="Economica"/>
            </a:endParaRPr>
          </a:p>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For Dallas county, we observe an accuracy score of 62% </a:t>
            </a:r>
            <a:endParaRPr sz="2400">
              <a:latin typeface="Economica"/>
              <a:ea typeface="Economica"/>
              <a:cs typeface="Economica"/>
              <a:sym typeface="Economica"/>
            </a:endParaRPr>
          </a:p>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For Middlesex county, we observe an accuracy score of about 56%.</a:t>
            </a:r>
            <a:endParaRPr sz="2400">
              <a:latin typeface="Economica"/>
              <a:ea typeface="Economica"/>
              <a:cs typeface="Economica"/>
              <a:sym typeface="Economica"/>
            </a:endParaRPr>
          </a:p>
        </p:txBody>
      </p:sp>
      <p:pic>
        <p:nvPicPr>
          <p:cNvPr id="232" name="Google Shape;232;p31" title="naiveBayes.mp3">
            <a:hlinkClick r:id="rId3"/>
          </p:cNvPr>
          <p:cNvPicPr preferRelativeResize="0"/>
          <p:nvPr/>
        </p:nvPicPr>
        <p:blipFill>
          <a:blip r:embed="rId4">
            <a:alphaModFix/>
          </a:blip>
          <a:stretch>
            <a:fillRect/>
          </a:stretch>
        </p:blipFill>
        <p:spPr>
          <a:xfrm>
            <a:off x="152400" y="4731625"/>
            <a:ext cx="259475" cy="259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4"/>
          <p:cNvSpPr txBox="1"/>
          <p:nvPr>
            <p:ph type="title"/>
          </p:nvPr>
        </p:nvSpPr>
        <p:spPr>
          <a:xfrm>
            <a:off x="430300" y="1328125"/>
            <a:ext cx="3378300" cy="527700"/>
          </a:xfrm>
          <a:prstGeom prst="rect">
            <a:avLst/>
          </a:prstGeom>
        </p:spPr>
        <p:txBody>
          <a:bodyPr anchorCtr="0" anchor="b" bIns="91425" lIns="91425" spcFirstLastPara="1" rIns="91425" wrap="square" tIns="91425">
            <a:noAutofit/>
          </a:bodyPr>
          <a:lstStyle/>
          <a:p>
            <a:pPr indent="0" lvl="0" marL="0" rtl="0" algn="l">
              <a:lnSpc>
                <a:spcPct val="150000"/>
              </a:lnSpc>
              <a:spcBef>
                <a:spcPts val="0"/>
              </a:spcBef>
              <a:spcAft>
                <a:spcPts val="0"/>
              </a:spcAft>
              <a:buNone/>
            </a:pPr>
            <a:r>
              <a:rPr lang="en" sz="1800"/>
              <a:t>Presented to </a:t>
            </a:r>
            <a:r>
              <a:rPr lang="en" sz="1800"/>
              <a:t>Prof. Arunagiri</a:t>
            </a:r>
            <a:endParaRPr sz="1800"/>
          </a:p>
        </p:txBody>
      </p:sp>
      <p:pic>
        <p:nvPicPr>
          <p:cNvPr id="70" name="Google Shape;70;p14"/>
          <p:cNvPicPr preferRelativeResize="0"/>
          <p:nvPr/>
        </p:nvPicPr>
        <p:blipFill>
          <a:blip r:embed="rId3">
            <a:alphaModFix/>
          </a:blip>
          <a:stretch>
            <a:fillRect/>
          </a:stretch>
        </p:blipFill>
        <p:spPr>
          <a:xfrm rot="-2381447">
            <a:off x="8247242" y="4245417"/>
            <a:ext cx="539491" cy="519507"/>
          </a:xfrm>
          <a:prstGeom prst="rect">
            <a:avLst/>
          </a:prstGeom>
          <a:noFill/>
          <a:ln>
            <a:noFill/>
          </a:ln>
        </p:spPr>
      </p:pic>
      <p:pic>
        <p:nvPicPr>
          <p:cNvPr id="71" name="Google Shape;71;p14"/>
          <p:cNvPicPr preferRelativeResize="0"/>
          <p:nvPr/>
        </p:nvPicPr>
        <p:blipFill>
          <a:blip r:embed="rId4">
            <a:alphaModFix/>
          </a:blip>
          <a:stretch>
            <a:fillRect/>
          </a:stretch>
        </p:blipFill>
        <p:spPr>
          <a:xfrm>
            <a:off x="6282557" y="1855835"/>
            <a:ext cx="1088418" cy="1119745"/>
          </a:xfrm>
          <a:prstGeom prst="rect">
            <a:avLst/>
          </a:prstGeom>
          <a:noFill/>
          <a:ln>
            <a:noFill/>
          </a:ln>
        </p:spPr>
      </p:pic>
      <p:pic>
        <p:nvPicPr>
          <p:cNvPr id="72" name="Google Shape;72;p14"/>
          <p:cNvPicPr preferRelativeResize="0"/>
          <p:nvPr/>
        </p:nvPicPr>
        <p:blipFill>
          <a:blip r:embed="rId5">
            <a:alphaModFix/>
          </a:blip>
          <a:stretch>
            <a:fillRect/>
          </a:stretch>
        </p:blipFill>
        <p:spPr>
          <a:xfrm>
            <a:off x="3017303" y="1855808"/>
            <a:ext cx="1088418" cy="1119745"/>
          </a:xfrm>
          <a:prstGeom prst="rect">
            <a:avLst/>
          </a:prstGeom>
          <a:noFill/>
          <a:ln>
            <a:noFill/>
          </a:ln>
        </p:spPr>
      </p:pic>
      <p:pic>
        <p:nvPicPr>
          <p:cNvPr id="73" name="Google Shape;73;p14"/>
          <p:cNvPicPr preferRelativeResize="0"/>
          <p:nvPr/>
        </p:nvPicPr>
        <p:blipFill>
          <a:blip r:embed="rId6">
            <a:alphaModFix/>
          </a:blip>
          <a:stretch>
            <a:fillRect/>
          </a:stretch>
        </p:blipFill>
        <p:spPr>
          <a:xfrm>
            <a:off x="1928885" y="1855835"/>
            <a:ext cx="1088418" cy="1119745"/>
          </a:xfrm>
          <a:prstGeom prst="rect">
            <a:avLst/>
          </a:prstGeom>
          <a:noFill/>
          <a:ln>
            <a:noFill/>
          </a:ln>
        </p:spPr>
      </p:pic>
      <p:pic>
        <p:nvPicPr>
          <p:cNvPr id="74" name="Google Shape;74;p14"/>
          <p:cNvPicPr preferRelativeResize="0"/>
          <p:nvPr/>
        </p:nvPicPr>
        <p:blipFill>
          <a:blip r:embed="rId7">
            <a:alphaModFix/>
          </a:blip>
          <a:stretch>
            <a:fillRect/>
          </a:stretch>
        </p:blipFill>
        <p:spPr>
          <a:xfrm>
            <a:off x="5194139" y="1855794"/>
            <a:ext cx="1088418" cy="1119746"/>
          </a:xfrm>
          <a:prstGeom prst="rect">
            <a:avLst/>
          </a:prstGeom>
          <a:noFill/>
          <a:ln>
            <a:noFill/>
          </a:ln>
        </p:spPr>
      </p:pic>
      <p:pic>
        <p:nvPicPr>
          <p:cNvPr id="75" name="Google Shape;75;p14"/>
          <p:cNvPicPr preferRelativeResize="0"/>
          <p:nvPr/>
        </p:nvPicPr>
        <p:blipFill>
          <a:blip r:embed="rId8">
            <a:alphaModFix/>
          </a:blip>
          <a:stretch>
            <a:fillRect/>
          </a:stretch>
        </p:blipFill>
        <p:spPr>
          <a:xfrm>
            <a:off x="4105721" y="1855848"/>
            <a:ext cx="1088419" cy="1119722"/>
          </a:xfrm>
          <a:prstGeom prst="rect">
            <a:avLst/>
          </a:prstGeom>
          <a:noFill/>
          <a:ln>
            <a:noFill/>
          </a:ln>
        </p:spPr>
      </p:pic>
      <p:sp>
        <p:nvSpPr>
          <p:cNvPr id="76" name="Google Shape;76;p14"/>
          <p:cNvSpPr txBox="1"/>
          <p:nvPr>
            <p:ph type="title"/>
          </p:nvPr>
        </p:nvSpPr>
        <p:spPr>
          <a:xfrm>
            <a:off x="430300" y="834425"/>
            <a:ext cx="7596600" cy="6042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300"/>
              </a:spcAft>
              <a:buClr>
                <a:schemeClr val="dk1"/>
              </a:buClr>
              <a:buSzPts val="1100"/>
              <a:buFont typeface="Arial"/>
              <a:buNone/>
            </a:pPr>
            <a:r>
              <a:rPr b="1" lang="en" sz="2400"/>
              <a:t>Data Mining to Analyze and Prevent Vehicular Crashes</a:t>
            </a:r>
            <a:endParaRPr sz="2400"/>
          </a:p>
        </p:txBody>
      </p:sp>
      <p:sp>
        <p:nvSpPr>
          <p:cNvPr id="77" name="Google Shape;77;p14"/>
          <p:cNvSpPr txBox="1"/>
          <p:nvPr/>
        </p:nvSpPr>
        <p:spPr>
          <a:xfrm>
            <a:off x="1877275" y="3176539"/>
            <a:ext cx="1057800" cy="82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conomica"/>
                <a:ea typeface="Economica"/>
                <a:cs typeface="Economica"/>
                <a:sym typeface="Economica"/>
              </a:rPr>
              <a:t>Bhaskar Vemuri</a:t>
            </a:r>
            <a:endParaRPr>
              <a:latin typeface="Open Sans"/>
              <a:ea typeface="Open Sans"/>
              <a:cs typeface="Open Sans"/>
              <a:sym typeface="Open Sans"/>
            </a:endParaRPr>
          </a:p>
        </p:txBody>
      </p:sp>
      <p:sp>
        <p:nvSpPr>
          <p:cNvPr id="78" name="Google Shape;78;p14"/>
          <p:cNvSpPr txBox="1"/>
          <p:nvPr/>
        </p:nvSpPr>
        <p:spPr>
          <a:xfrm>
            <a:off x="3032584" y="3176539"/>
            <a:ext cx="1057800" cy="82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conomica"/>
                <a:ea typeface="Economica"/>
                <a:cs typeface="Economica"/>
                <a:sym typeface="Economica"/>
              </a:rPr>
              <a:t>Jean</a:t>
            </a:r>
            <a:endParaRPr sz="1800">
              <a:solidFill>
                <a:schemeClr val="dk1"/>
              </a:solidFill>
              <a:latin typeface="Economica"/>
              <a:ea typeface="Economica"/>
              <a:cs typeface="Economica"/>
              <a:sym typeface="Economica"/>
            </a:endParaRPr>
          </a:p>
          <a:p>
            <a:pPr indent="0" lvl="0" marL="0" rtl="0" algn="ctr">
              <a:spcBef>
                <a:spcPts val="0"/>
              </a:spcBef>
              <a:spcAft>
                <a:spcPts val="0"/>
              </a:spcAft>
              <a:buNone/>
            </a:pPr>
            <a:r>
              <a:rPr lang="en" sz="1800">
                <a:solidFill>
                  <a:schemeClr val="dk1"/>
                </a:solidFill>
                <a:latin typeface="Economica"/>
                <a:ea typeface="Economica"/>
                <a:cs typeface="Economica"/>
                <a:sym typeface="Economica"/>
              </a:rPr>
              <a:t>Nei</a:t>
            </a:r>
            <a:endParaRPr>
              <a:latin typeface="Open Sans"/>
              <a:ea typeface="Open Sans"/>
              <a:cs typeface="Open Sans"/>
              <a:sym typeface="Open Sans"/>
            </a:endParaRPr>
          </a:p>
        </p:txBody>
      </p:sp>
      <p:sp>
        <p:nvSpPr>
          <p:cNvPr id="79" name="Google Shape;79;p14"/>
          <p:cNvSpPr txBox="1"/>
          <p:nvPr/>
        </p:nvSpPr>
        <p:spPr>
          <a:xfrm>
            <a:off x="4105721" y="3176539"/>
            <a:ext cx="1057800" cy="82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conomica"/>
                <a:ea typeface="Economica"/>
                <a:cs typeface="Economica"/>
                <a:sym typeface="Economica"/>
              </a:rPr>
              <a:t>Sushmita Chaudhary</a:t>
            </a:r>
            <a:endParaRPr>
              <a:latin typeface="Open Sans"/>
              <a:ea typeface="Open Sans"/>
              <a:cs typeface="Open Sans"/>
              <a:sym typeface="Open Sans"/>
            </a:endParaRPr>
          </a:p>
        </p:txBody>
      </p:sp>
      <p:sp>
        <p:nvSpPr>
          <p:cNvPr id="80" name="Google Shape;80;p14"/>
          <p:cNvSpPr txBox="1"/>
          <p:nvPr/>
        </p:nvSpPr>
        <p:spPr>
          <a:xfrm>
            <a:off x="5181218" y="3176539"/>
            <a:ext cx="1057800" cy="82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conomica"/>
                <a:ea typeface="Economica"/>
                <a:cs typeface="Economica"/>
                <a:sym typeface="Economica"/>
              </a:rPr>
              <a:t>Dhruv Shetty</a:t>
            </a:r>
            <a:endParaRPr>
              <a:latin typeface="Open Sans"/>
              <a:ea typeface="Open Sans"/>
              <a:cs typeface="Open Sans"/>
              <a:sym typeface="Open Sans"/>
            </a:endParaRPr>
          </a:p>
        </p:txBody>
      </p:sp>
      <p:sp>
        <p:nvSpPr>
          <p:cNvPr id="81" name="Google Shape;81;p14"/>
          <p:cNvSpPr txBox="1"/>
          <p:nvPr/>
        </p:nvSpPr>
        <p:spPr>
          <a:xfrm>
            <a:off x="6297838" y="3176539"/>
            <a:ext cx="1057800" cy="82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Economica"/>
                <a:ea typeface="Economica"/>
                <a:cs typeface="Economica"/>
                <a:sym typeface="Economica"/>
              </a:rPr>
              <a:t>Sameer Desai</a:t>
            </a:r>
            <a:endParaRPr>
              <a:latin typeface="Open Sans"/>
              <a:ea typeface="Open Sans"/>
              <a:cs typeface="Open Sans"/>
              <a:sym typeface="Open Sans"/>
            </a:endParaRPr>
          </a:p>
        </p:txBody>
      </p:sp>
      <p:pic>
        <p:nvPicPr>
          <p:cNvPr id="82" name="Google Shape;82;p14" title="Slide2.mp3">
            <a:hlinkClick r:id="rId9"/>
          </p:cNvPr>
          <p:cNvPicPr preferRelativeResize="0"/>
          <p:nvPr/>
        </p:nvPicPr>
        <p:blipFill>
          <a:blip r:embed="rId10">
            <a:alphaModFix/>
          </a:blip>
          <a:stretch>
            <a:fillRect/>
          </a:stretch>
        </p:blipFill>
        <p:spPr>
          <a:xfrm>
            <a:off x="152400" y="4154539"/>
            <a:ext cx="457200" cy="457200"/>
          </a:xfrm>
          <a:prstGeom prst="rect">
            <a:avLst/>
          </a:prstGeom>
          <a:noFill/>
          <a:ln>
            <a:noFill/>
          </a:ln>
        </p:spPr>
      </p:pic>
      <p:sp>
        <p:nvSpPr>
          <p:cNvPr id="83" name="Google Shape;83;p14"/>
          <p:cNvSpPr/>
          <p:nvPr/>
        </p:nvSpPr>
        <p:spPr>
          <a:xfrm>
            <a:off x="1944175" y="1855725"/>
            <a:ext cx="1088400" cy="11199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4"/>
          <p:cNvSpPr/>
          <p:nvPr/>
        </p:nvSpPr>
        <p:spPr>
          <a:xfrm>
            <a:off x="3017275" y="1855763"/>
            <a:ext cx="1088400" cy="11199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a:off x="5165925" y="1855763"/>
            <a:ext cx="1088400" cy="11199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p:nvPr/>
        </p:nvSpPr>
        <p:spPr>
          <a:xfrm>
            <a:off x="6282575" y="1855763"/>
            <a:ext cx="1088400" cy="11199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4"/>
          <p:cNvSpPr/>
          <p:nvPr/>
        </p:nvSpPr>
        <p:spPr>
          <a:xfrm>
            <a:off x="4093438" y="1855713"/>
            <a:ext cx="1088400" cy="11199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3"/>
                                        </p:tgtEl>
                                        <p:attrNameLst>
                                          <p:attrName>style.visibility</p:attrName>
                                        </p:attrNameLst>
                                      </p:cBhvr>
                                      <p:to>
                                        <p:strVal val="visible"/>
                                      </p:to>
                                    </p:set>
                                  </p:childTnLst>
                                </p:cTn>
                              </p:par>
                            </p:childTnLst>
                          </p:cTn>
                        </p:par>
                        <p:par>
                          <p:cTn fill="hold">
                            <p:stCondLst>
                              <p:cond delay="1800"/>
                            </p:stCondLst>
                            <p:childTnLst>
                              <p:par>
                                <p:cTn fill="hold" nodeType="afterEffect" presetClass="exit" presetID="1" presetSubtype="0">
                                  <p:stCondLst>
                                    <p:cond delay="0"/>
                                  </p:stCondLst>
                                  <p:childTnLst>
                                    <p:set>
                                      <p:cBhvr>
                                        <p:cTn dur="1" fill="hold">
                                          <p:stCondLst>
                                            <p:cond delay="1000"/>
                                          </p:stCondLst>
                                        </p:cTn>
                                        <p:tgtEl>
                                          <p:spTgt spid="83"/>
                                        </p:tgtEl>
                                        <p:attrNameLst>
                                          <p:attrName>style.visibility</p:attrName>
                                        </p:attrNameLst>
                                      </p:cBhvr>
                                      <p:to>
                                        <p:strVal val="hidden"/>
                                      </p:to>
                                    </p:set>
                                  </p:childTnLst>
                                </p:cTn>
                              </p:par>
                            </p:childTnLst>
                          </p:cTn>
                        </p:par>
                        <p:par>
                          <p:cTn fill="hold">
                            <p:stCondLst>
                              <p:cond delay="2800"/>
                            </p:stCondLst>
                            <p:childTnLst>
                              <p:par>
                                <p:cTn fill="hold" nodeType="afterEffect" presetClass="entr" presetID="1" presetSubtype="0">
                                  <p:stCondLst>
                                    <p:cond delay="0"/>
                                  </p:stCondLst>
                                  <p:childTnLst>
                                    <p:set>
                                      <p:cBhvr>
                                        <p:cTn dur="1" fill="hold">
                                          <p:stCondLst>
                                            <p:cond delay="0"/>
                                          </p:stCondLst>
                                        </p:cTn>
                                        <p:tgtEl>
                                          <p:spTgt spid="84"/>
                                        </p:tgtEl>
                                        <p:attrNameLst>
                                          <p:attrName>style.visibility</p:attrName>
                                        </p:attrNameLst>
                                      </p:cBhvr>
                                      <p:to>
                                        <p:strVal val="visible"/>
                                      </p:to>
                                    </p:set>
                                  </p:childTnLst>
                                </p:cTn>
                              </p:par>
                            </p:childTnLst>
                          </p:cTn>
                        </p:par>
                        <p:par>
                          <p:cTn fill="hold">
                            <p:stCondLst>
                              <p:cond delay="3800"/>
                            </p:stCondLst>
                            <p:childTnLst>
                              <p:par>
                                <p:cTn fill="hold" nodeType="afterEffect" presetClass="exit" presetID="1" presetSubtype="0">
                                  <p:stCondLst>
                                    <p:cond delay="0"/>
                                  </p:stCondLst>
                                  <p:childTnLst>
                                    <p:set>
                                      <p:cBhvr>
                                        <p:cTn dur="1" fill="hold">
                                          <p:stCondLst>
                                            <p:cond delay="1000"/>
                                          </p:stCondLst>
                                        </p:cTn>
                                        <p:tgtEl>
                                          <p:spTgt spid="84"/>
                                        </p:tgtEl>
                                        <p:attrNameLst>
                                          <p:attrName>style.visibility</p:attrName>
                                        </p:attrNameLst>
                                      </p:cBhvr>
                                      <p:to>
                                        <p:strVal val="hidden"/>
                                      </p:to>
                                    </p:set>
                                  </p:childTnLst>
                                </p:cTn>
                              </p:par>
                            </p:childTnLst>
                          </p:cTn>
                        </p:par>
                        <p:par>
                          <p:cTn fill="hold">
                            <p:stCondLst>
                              <p:cond delay="4800"/>
                            </p:stCondLst>
                            <p:childTnLst>
                              <p:par>
                                <p:cTn fill="hold" nodeType="afterEffect" presetClass="entr" presetID="1" presetSubtype="0">
                                  <p:stCondLst>
                                    <p:cond delay="0"/>
                                  </p:stCondLst>
                                  <p:childTnLst>
                                    <p:set>
                                      <p:cBhvr>
                                        <p:cTn dur="1" fill="hold">
                                          <p:stCondLst>
                                            <p:cond delay="0"/>
                                          </p:stCondLst>
                                        </p:cTn>
                                        <p:tgtEl>
                                          <p:spTgt spid="85"/>
                                        </p:tgtEl>
                                        <p:attrNameLst>
                                          <p:attrName>style.visibility</p:attrName>
                                        </p:attrNameLst>
                                      </p:cBhvr>
                                      <p:to>
                                        <p:strVal val="visible"/>
                                      </p:to>
                                    </p:set>
                                  </p:childTnLst>
                                </p:cTn>
                              </p:par>
                            </p:childTnLst>
                          </p:cTn>
                        </p:par>
                        <p:par>
                          <p:cTn fill="hold">
                            <p:stCondLst>
                              <p:cond delay="5800"/>
                            </p:stCondLst>
                            <p:childTnLst>
                              <p:par>
                                <p:cTn fill="hold" nodeType="afterEffect" presetClass="exit" presetID="1" presetSubtype="0">
                                  <p:stCondLst>
                                    <p:cond delay="0"/>
                                  </p:stCondLst>
                                  <p:childTnLst>
                                    <p:set>
                                      <p:cBhvr>
                                        <p:cTn dur="1" fill="hold">
                                          <p:stCondLst>
                                            <p:cond delay="1000"/>
                                          </p:stCondLst>
                                        </p:cTn>
                                        <p:tgtEl>
                                          <p:spTgt spid="85"/>
                                        </p:tgtEl>
                                        <p:attrNameLst>
                                          <p:attrName>style.visibility</p:attrName>
                                        </p:attrNameLst>
                                      </p:cBhvr>
                                      <p:to>
                                        <p:strVal val="hidden"/>
                                      </p:to>
                                    </p:set>
                                  </p:childTnLst>
                                </p:cTn>
                              </p:par>
                            </p:childTnLst>
                          </p:cTn>
                        </p:par>
                        <p:par>
                          <p:cTn fill="hold">
                            <p:stCondLst>
                              <p:cond delay="6800"/>
                            </p:stCondLst>
                            <p:childTnLst>
                              <p:par>
                                <p:cTn fill="hold" nodeType="afterEffect" presetClass="entr" presetID="1" presetSubtype="0">
                                  <p:stCondLst>
                                    <p:cond delay="0"/>
                                  </p:stCondLst>
                                  <p:childTnLst>
                                    <p:set>
                                      <p:cBhvr>
                                        <p:cTn dur="1" fill="hold">
                                          <p:stCondLst>
                                            <p:cond delay="0"/>
                                          </p:stCondLst>
                                        </p:cTn>
                                        <p:tgtEl>
                                          <p:spTgt spid="86"/>
                                        </p:tgtEl>
                                        <p:attrNameLst>
                                          <p:attrName>style.visibility</p:attrName>
                                        </p:attrNameLst>
                                      </p:cBhvr>
                                      <p:to>
                                        <p:strVal val="visible"/>
                                      </p:to>
                                    </p:set>
                                  </p:childTnLst>
                                </p:cTn>
                              </p:par>
                            </p:childTnLst>
                          </p:cTn>
                        </p:par>
                        <p:par>
                          <p:cTn fill="hold">
                            <p:stCondLst>
                              <p:cond delay="7800"/>
                            </p:stCondLst>
                            <p:childTnLst>
                              <p:par>
                                <p:cTn fill="hold" nodeType="afterEffect" presetClass="exit" presetID="1" presetSubtype="0">
                                  <p:stCondLst>
                                    <p:cond delay="0"/>
                                  </p:stCondLst>
                                  <p:childTnLst>
                                    <p:set>
                                      <p:cBhvr>
                                        <p:cTn dur="1" fill="hold">
                                          <p:stCondLst>
                                            <p:cond delay="1000"/>
                                          </p:stCondLst>
                                        </p:cTn>
                                        <p:tgtEl>
                                          <p:spTgt spid="86"/>
                                        </p:tgtEl>
                                        <p:attrNameLst>
                                          <p:attrName>style.visibility</p:attrName>
                                        </p:attrNameLst>
                                      </p:cBhvr>
                                      <p:to>
                                        <p:strVal val="hidden"/>
                                      </p:to>
                                    </p:set>
                                  </p:childTnLst>
                                </p:cTn>
                              </p:par>
                            </p:childTnLst>
                          </p:cTn>
                        </p:par>
                        <p:par>
                          <p:cTn fill="hold">
                            <p:stCondLst>
                              <p:cond delay="8800"/>
                            </p:stCondLst>
                            <p:childTnLst>
                              <p:par>
                                <p:cTn fill="hold" nodeType="afterEffect" presetClass="entr" presetID="1" presetSubtype="0">
                                  <p:stCondLst>
                                    <p:cond delay="0"/>
                                  </p:stCondLst>
                                  <p:childTnLst>
                                    <p:set>
                                      <p:cBhvr>
                                        <p:cTn dur="1" fill="hold">
                                          <p:stCondLst>
                                            <p:cond delay="0"/>
                                          </p:stCondLst>
                                        </p:cTn>
                                        <p:tgtEl>
                                          <p:spTgt spid="87"/>
                                        </p:tgtEl>
                                        <p:attrNameLst>
                                          <p:attrName>style.visibility</p:attrName>
                                        </p:attrNameLst>
                                      </p:cBhvr>
                                      <p:to>
                                        <p:strVal val="visible"/>
                                      </p:to>
                                    </p:set>
                                  </p:childTnLst>
                                </p:cTn>
                              </p:par>
                            </p:childTnLst>
                          </p:cTn>
                        </p:par>
                        <p:par>
                          <p:cTn fill="hold">
                            <p:stCondLst>
                              <p:cond delay="10000"/>
                            </p:stCondLst>
                            <p:childTnLst>
                              <p:par>
                                <p:cTn fill="hold" nodeType="afterEffect" presetClass="exit" presetID="1" presetSubtype="0">
                                  <p:stCondLst>
                                    <p:cond delay="0"/>
                                  </p:stCondLst>
                                  <p:childTnLst>
                                    <p:set>
                                      <p:cBhvr>
                                        <p:cTn dur="1" fill="hold">
                                          <p:stCondLst>
                                            <p:cond delay="1000"/>
                                          </p:stCondLst>
                                        </p:cTn>
                                        <p:tgtEl>
                                          <p:spTgt spid="8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3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Results</a:t>
            </a:r>
            <a:endParaRPr/>
          </a:p>
        </p:txBody>
      </p:sp>
      <p:pic>
        <p:nvPicPr>
          <p:cNvPr id="238" name="Google Shape;238;p32"/>
          <p:cNvPicPr preferRelativeResize="0"/>
          <p:nvPr/>
        </p:nvPicPr>
        <p:blipFill>
          <a:blip r:embed="rId3">
            <a:alphaModFix/>
          </a:blip>
          <a:stretch>
            <a:fillRect/>
          </a:stretch>
        </p:blipFill>
        <p:spPr>
          <a:xfrm>
            <a:off x="311700" y="1278825"/>
            <a:ext cx="4260300" cy="2686050"/>
          </a:xfrm>
          <a:prstGeom prst="rect">
            <a:avLst/>
          </a:prstGeom>
          <a:noFill/>
          <a:ln>
            <a:noFill/>
          </a:ln>
        </p:spPr>
      </p:pic>
      <p:pic>
        <p:nvPicPr>
          <p:cNvPr id="239" name="Google Shape;239;p32"/>
          <p:cNvPicPr preferRelativeResize="0"/>
          <p:nvPr/>
        </p:nvPicPr>
        <p:blipFill>
          <a:blip r:embed="rId4">
            <a:alphaModFix/>
          </a:blip>
          <a:stretch>
            <a:fillRect/>
          </a:stretch>
        </p:blipFill>
        <p:spPr>
          <a:xfrm>
            <a:off x="4572000" y="1278825"/>
            <a:ext cx="4260300" cy="2686050"/>
          </a:xfrm>
          <a:prstGeom prst="rect">
            <a:avLst/>
          </a:prstGeom>
          <a:noFill/>
          <a:ln>
            <a:noFill/>
          </a:ln>
        </p:spPr>
      </p:pic>
      <p:pic>
        <p:nvPicPr>
          <p:cNvPr id="240" name="Google Shape;240;p32" title="results.mp3">
            <a:hlinkClick r:id="rId5"/>
          </p:cNvPr>
          <p:cNvPicPr preferRelativeResize="0"/>
          <p:nvPr/>
        </p:nvPicPr>
        <p:blipFill>
          <a:blip r:embed="rId6">
            <a:alphaModFix/>
          </a:blip>
          <a:stretch>
            <a:fillRect/>
          </a:stretch>
        </p:blipFill>
        <p:spPr>
          <a:xfrm>
            <a:off x="152400" y="4731600"/>
            <a:ext cx="259500" cy="259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33"/>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Road Ahead</a:t>
            </a:r>
            <a:endParaRPr/>
          </a:p>
        </p:txBody>
      </p:sp>
      <p:sp>
        <p:nvSpPr>
          <p:cNvPr id="246" name="Google Shape;246;p33"/>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Economica"/>
              <a:buChar char="●"/>
            </a:pPr>
            <a:r>
              <a:rPr lang="en" sz="2000">
                <a:latin typeface="Economica"/>
                <a:ea typeface="Economica"/>
                <a:cs typeface="Economica"/>
                <a:sym typeface="Economica"/>
              </a:rPr>
              <a:t>Run the algorithms on more counties in multiple states to improve quality of inferences</a:t>
            </a:r>
            <a:endParaRPr sz="2000">
              <a:latin typeface="Economica"/>
              <a:ea typeface="Economica"/>
              <a:cs typeface="Economica"/>
              <a:sym typeface="Economica"/>
            </a:endParaRPr>
          </a:p>
          <a:p>
            <a:pPr indent="-355600" lvl="0" marL="457200" rtl="0" algn="l">
              <a:spcBef>
                <a:spcPts val="0"/>
              </a:spcBef>
              <a:spcAft>
                <a:spcPts val="0"/>
              </a:spcAft>
              <a:buSzPts val="2000"/>
              <a:buFont typeface="Economica"/>
              <a:buChar char="●"/>
            </a:pPr>
            <a:r>
              <a:rPr lang="en" sz="2000">
                <a:latin typeface="Economica"/>
                <a:ea typeface="Economica"/>
                <a:cs typeface="Economica"/>
                <a:sym typeface="Economica"/>
              </a:rPr>
              <a:t>Apply Deep Learning Techniques to the dataset</a:t>
            </a:r>
            <a:endParaRPr sz="2000">
              <a:latin typeface="Economica"/>
              <a:ea typeface="Economica"/>
              <a:cs typeface="Economica"/>
              <a:sym typeface="Economica"/>
            </a:endParaRPr>
          </a:p>
          <a:p>
            <a:pPr indent="-355600" lvl="0" marL="457200" rtl="0" algn="l">
              <a:spcBef>
                <a:spcPts val="0"/>
              </a:spcBef>
              <a:spcAft>
                <a:spcPts val="0"/>
              </a:spcAft>
              <a:buSzPts val="2000"/>
              <a:buFont typeface="Economica"/>
              <a:buChar char="●"/>
            </a:pPr>
            <a:r>
              <a:rPr lang="en" sz="2000">
                <a:latin typeface="Economica"/>
                <a:ea typeface="Economica"/>
                <a:cs typeface="Economica"/>
                <a:sym typeface="Economica"/>
              </a:rPr>
              <a:t>Try the application of the analysis by moulding the 4 E’s (Enforcement, Education, Engineering, EMS)</a:t>
            </a:r>
            <a:endParaRPr sz="2000">
              <a:latin typeface="Economica"/>
              <a:ea typeface="Economica"/>
              <a:cs typeface="Economica"/>
              <a:sym typeface="Economica"/>
            </a:endParaRPr>
          </a:p>
          <a:p>
            <a:pPr indent="-355600" lvl="0" marL="457200" rtl="0" algn="l">
              <a:spcBef>
                <a:spcPts val="0"/>
              </a:spcBef>
              <a:spcAft>
                <a:spcPts val="0"/>
              </a:spcAft>
              <a:buSzPts val="2000"/>
              <a:buFont typeface="Economica"/>
              <a:buChar char="●"/>
            </a:pPr>
            <a:r>
              <a:rPr lang="en" sz="2000">
                <a:latin typeface="Economica"/>
                <a:ea typeface="Economica"/>
                <a:cs typeface="Economica"/>
                <a:sym typeface="Economica"/>
              </a:rPr>
              <a:t>More comprehensive analysis to shape new traffic regulations.</a:t>
            </a:r>
            <a:endParaRPr sz="2000">
              <a:latin typeface="Economica"/>
              <a:ea typeface="Economica"/>
              <a:cs typeface="Economica"/>
              <a:sym typeface="Economica"/>
            </a:endParaRPr>
          </a:p>
          <a:p>
            <a:pPr indent="-355600" lvl="0" marL="457200" rtl="0" algn="l">
              <a:spcBef>
                <a:spcPts val="0"/>
              </a:spcBef>
              <a:spcAft>
                <a:spcPts val="0"/>
              </a:spcAft>
              <a:buSzPts val="2000"/>
              <a:buFont typeface="Economica"/>
              <a:buChar char="●"/>
            </a:pPr>
            <a:r>
              <a:rPr lang="en" sz="2000">
                <a:latin typeface="Economica"/>
                <a:ea typeface="Economica"/>
                <a:cs typeface="Economica"/>
                <a:sym typeface="Economica"/>
              </a:rPr>
              <a:t>Propose road signs placements by analyzing the location of accidents to find common danger spots. </a:t>
            </a:r>
            <a:endParaRPr sz="2000">
              <a:latin typeface="Economica"/>
              <a:ea typeface="Economica"/>
              <a:cs typeface="Economica"/>
              <a:sym typeface="Economica"/>
            </a:endParaRPr>
          </a:p>
          <a:p>
            <a:pPr indent="0" lvl="0" marL="457200" rtl="0" algn="l">
              <a:spcBef>
                <a:spcPts val="1600"/>
              </a:spcBef>
              <a:spcAft>
                <a:spcPts val="0"/>
              </a:spcAft>
              <a:buNone/>
            </a:pPr>
            <a:r>
              <a:t/>
            </a:r>
            <a:endParaRPr>
              <a:latin typeface="Economica"/>
              <a:ea typeface="Economica"/>
              <a:cs typeface="Economica"/>
              <a:sym typeface="Economica"/>
            </a:endParaRPr>
          </a:p>
          <a:p>
            <a:pPr indent="0" lvl="0" marL="0" rtl="0" algn="l">
              <a:spcBef>
                <a:spcPts val="1600"/>
              </a:spcBef>
              <a:spcAft>
                <a:spcPts val="1600"/>
              </a:spcAft>
              <a:buClr>
                <a:schemeClr val="dk1"/>
              </a:buClr>
              <a:buSzPts val="1100"/>
              <a:buFont typeface="Arial"/>
              <a:buNone/>
            </a:pPr>
            <a:r>
              <a:t/>
            </a:r>
            <a:endParaRPr>
              <a:latin typeface="Economica"/>
              <a:ea typeface="Economica"/>
              <a:cs typeface="Economica"/>
              <a:sym typeface="Economica"/>
            </a:endParaRPr>
          </a:p>
        </p:txBody>
      </p:sp>
      <p:pic>
        <p:nvPicPr>
          <p:cNvPr id="247" name="Google Shape;247;p33" title="road-ahead.mp3">
            <a:hlinkClick r:id="rId3"/>
          </p:cNvPr>
          <p:cNvPicPr preferRelativeResize="0"/>
          <p:nvPr/>
        </p:nvPicPr>
        <p:blipFill>
          <a:blip r:embed="rId4">
            <a:alphaModFix/>
          </a:blip>
          <a:stretch>
            <a:fillRect/>
          </a:stretch>
        </p:blipFill>
        <p:spPr>
          <a:xfrm>
            <a:off x="152400" y="4731625"/>
            <a:ext cx="259475" cy="259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253" name="Google Shape;253;p3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Font typeface="Economica"/>
              <a:buChar char="●"/>
            </a:pPr>
            <a:r>
              <a:rPr lang="en" sz="1900">
                <a:solidFill>
                  <a:srgbClr val="212121"/>
                </a:solidFill>
                <a:latin typeface="Economica"/>
                <a:ea typeface="Economica"/>
                <a:cs typeface="Economica"/>
                <a:sym typeface="Economica"/>
              </a:rPr>
              <a:t>We observe 10 attributes that primarily impact the severity of accidents </a:t>
            </a:r>
            <a:endParaRPr sz="1900">
              <a:solidFill>
                <a:srgbClr val="212121"/>
              </a:solidFill>
              <a:latin typeface="Economica"/>
              <a:ea typeface="Economica"/>
              <a:cs typeface="Economica"/>
              <a:sym typeface="Economica"/>
            </a:endParaRPr>
          </a:p>
          <a:p>
            <a:pPr indent="-349250" lvl="0" marL="457200" rtl="0" algn="l">
              <a:spcBef>
                <a:spcPts val="0"/>
              </a:spcBef>
              <a:spcAft>
                <a:spcPts val="0"/>
              </a:spcAft>
              <a:buSzPts val="1900"/>
              <a:buChar char="●"/>
            </a:pPr>
            <a:r>
              <a:rPr lang="en" sz="1900">
                <a:solidFill>
                  <a:srgbClr val="212121"/>
                </a:solidFill>
                <a:latin typeface="Economica"/>
                <a:ea typeface="Economica"/>
                <a:cs typeface="Economica"/>
                <a:sym typeface="Economica"/>
              </a:rPr>
              <a:t>Most of these acci</a:t>
            </a:r>
            <a:r>
              <a:rPr lang="en" sz="1900">
                <a:latin typeface="Economica"/>
                <a:ea typeface="Economica"/>
                <a:cs typeface="Economica"/>
                <a:sym typeface="Economica"/>
              </a:rPr>
              <a:t>d</a:t>
            </a:r>
            <a:r>
              <a:rPr lang="en" sz="1900">
                <a:solidFill>
                  <a:srgbClr val="212121"/>
                </a:solidFill>
                <a:latin typeface="Economica"/>
                <a:ea typeface="Economica"/>
                <a:cs typeface="Economica"/>
                <a:sym typeface="Economica"/>
              </a:rPr>
              <a:t>ents occur in the most ideal conditions - clear weather and daytime hours. </a:t>
            </a:r>
            <a:endParaRPr sz="1900">
              <a:solidFill>
                <a:srgbClr val="212121"/>
              </a:solidFill>
              <a:latin typeface="Economica"/>
              <a:ea typeface="Economica"/>
              <a:cs typeface="Economica"/>
              <a:sym typeface="Economica"/>
            </a:endParaRPr>
          </a:p>
          <a:p>
            <a:pPr indent="-349250" lvl="0" marL="457200" rtl="0" algn="l">
              <a:spcBef>
                <a:spcPts val="0"/>
              </a:spcBef>
              <a:spcAft>
                <a:spcPts val="0"/>
              </a:spcAft>
              <a:buSzPts val="1900"/>
              <a:buFont typeface="Economica"/>
              <a:buChar char="●"/>
            </a:pPr>
            <a:r>
              <a:rPr lang="en" sz="1900">
                <a:solidFill>
                  <a:srgbClr val="212121"/>
                </a:solidFill>
                <a:latin typeface="Economica"/>
                <a:ea typeface="Economica"/>
                <a:cs typeface="Economica"/>
                <a:sym typeface="Economica"/>
              </a:rPr>
              <a:t>The chances of a motor accident occurring at a traffic junction in southern states is much higher</a:t>
            </a:r>
            <a:endParaRPr sz="1900">
              <a:solidFill>
                <a:srgbClr val="212121"/>
              </a:solidFill>
              <a:latin typeface="Economica"/>
              <a:ea typeface="Economica"/>
              <a:cs typeface="Economica"/>
              <a:sym typeface="Economica"/>
            </a:endParaRPr>
          </a:p>
          <a:p>
            <a:pPr indent="-349250" lvl="0" marL="457200" rtl="0" algn="l">
              <a:spcBef>
                <a:spcPts val="0"/>
              </a:spcBef>
              <a:spcAft>
                <a:spcPts val="0"/>
              </a:spcAft>
              <a:buSzPts val="1900"/>
              <a:buFont typeface="Economica"/>
              <a:buChar char="●"/>
            </a:pPr>
            <a:r>
              <a:rPr lang="en" sz="1900">
                <a:solidFill>
                  <a:srgbClr val="212121"/>
                </a:solidFill>
                <a:latin typeface="Economica"/>
                <a:ea typeface="Economica"/>
                <a:cs typeface="Economica"/>
                <a:sym typeface="Economica"/>
              </a:rPr>
              <a:t>One proposal could be to elongate the islands at 4 way crossings by a small measure that would enforce cars to slow down before turning.</a:t>
            </a:r>
            <a:endParaRPr sz="1900">
              <a:solidFill>
                <a:srgbClr val="212121"/>
              </a:solidFill>
              <a:latin typeface="Economica"/>
              <a:ea typeface="Economica"/>
              <a:cs typeface="Economica"/>
              <a:sym typeface="Economica"/>
            </a:endParaRPr>
          </a:p>
          <a:p>
            <a:pPr indent="-349250" lvl="0" marL="457200" rtl="0" algn="l">
              <a:spcBef>
                <a:spcPts val="0"/>
              </a:spcBef>
              <a:spcAft>
                <a:spcPts val="0"/>
              </a:spcAft>
              <a:buSzPts val="1900"/>
              <a:buFont typeface="Economica"/>
              <a:buChar char="●"/>
            </a:pPr>
            <a:r>
              <a:rPr lang="en" sz="1900">
                <a:latin typeface="Economica"/>
                <a:ea typeface="Economica"/>
                <a:cs typeface="Economica"/>
                <a:sym typeface="Economica"/>
              </a:rPr>
              <a:t>This dataset has further potential to have an impact on reduction in vehicle accidents through various means.</a:t>
            </a:r>
            <a:endParaRPr sz="1900"/>
          </a:p>
        </p:txBody>
      </p:sp>
      <p:pic>
        <p:nvPicPr>
          <p:cNvPr id="254" name="Google Shape;254;p34" title="conclusion.mp3">
            <a:hlinkClick r:id="rId3"/>
          </p:cNvPr>
          <p:cNvPicPr preferRelativeResize="0"/>
          <p:nvPr/>
        </p:nvPicPr>
        <p:blipFill>
          <a:blip r:embed="rId4">
            <a:alphaModFix/>
          </a:blip>
          <a:stretch>
            <a:fillRect/>
          </a:stretch>
        </p:blipFill>
        <p:spPr>
          <a:xfrm>
            <a:off x="152400" y="4731625"/>
            <a:ext cx="259475" cy="2594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pic>
        <p:nvPicPr>
          <p:cNvPr descr="Driving The Muppets GIF" id="259" name="Google Shape;259;p35"/>
          <p:cNvPicPr preferRelativeResize="0"/>
          <p:nvPr/>
        </p:nvPicPr>
        <p:blipFill rotWithShape="1">
          <a:blip r:embed="rId3">
            <a:alphaModFix/>
          </a:blip>
          <a:srcRect b="1156" l="0" r="0" t="0"/>
          <a:stretch/>
        </p:blipFill>
        <p:spPr>
          <a:xfrm>
            <a:off x="0" y="0"/>
            <a:ext cx="9144000"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36"/>
          <p:cNvSpPr txBox="1"/>
          <p:nvPr>
            <p:ph type="title"/>
          </p:nvPr>
        </p:nvSpPr>
        <p:spPr>
          <a:xfrm>
            <a:off x="2185500" y="1770450"/>
            <a:ext cx="4773000" cy="16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9600"/>
              <a:t>THANK </a:t>
            </a:r>
            <a:r>
              <a:rPr lang="en" sz="9600"/>
              <a:t>Y</a:t>
            </a:r>
            <a:r>
              <a:rPr lang="en" sz="9600"/>
              <a:t>OU</a:t>
            </a:r>
            <a:endParaRPr sz="9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5"/>
          <p:cNvSpPr txBox="1"/>
          <p:nvPr>
            <p:ph type="title"/>
          </p:nvPr>
        </p:nvSpPr>
        <p:spPr>
          <a:xfrm>
            <a:off x="311700" y="277425"/>
            <a:ext cx="8520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Vehicle Registration S</a:t>
            </a:r>
            <a:r>
              <a:rPr lang="en"/>
              <a:t>tatistics</a:t>
            </a:r>
            <a:endParaRPr/>
          </a:p>
        </p:txBody>
      </p:sp>
      <p:grpSp>
        <p:nvGrpSpPr>
          <p:cNvPr id="93" name="Google Shape;93;p15"/>
          <p:cNvGrpSpPr/>
          <p:nvPr/>
        </p:nvGrpSpPr>
        <p:grpSpPr>
          <a:xfrm>
            <a:off x="1352538" y="789125"/>
            <a:ext cx="5981717" cy="4117374"/>
            <a:chOff x="1789550" y="996050"/>
            <a:chExt cx="5981717" cy="4117374"/>
          </a:xfrm>
        </p:grpSpPr>
        <p:pic>
          <p:nvPicPr>
            <p:cNvPr id="94" name="Google Shape;94;p15"/>
            <p:cNvPicPr preferRelativeResize="0"/>
            <p:nvPr/>
          </p:nvPicPr>
          <p:blipFill>
            <a:blip r:embed="rId3">
              <a:alphaModFix/>
            </a:blip>
            <a:stretch>
              <a:fillRect/>
            </a:stretch>
          </p:blipFill>
          <p:spPr>
            <a:xfrm>
              <a:off x="1789550" y="1292450"/>
              <a:ext cx="5981717" cy="3820974"/>
            </a:xfrm>
            <a:prstGeom prst="rect">
              <a:avLst/>
            </a:prstGeom>
            <a:noFill/>
            <a:ln>
              <a:noFill/>
            </a:ln>
          </p:spPr>
        </p:pic>
        <p:sp>
          <p:nvSpPr>
            <p:cNvPr id="95" name="Google Shape;95;p15"/>
            <p:cNvSpPr txBox="1"/>
            <p:nvPr/>
          </p:nvSpPr>
          <p:spPr>
            <a:xfrm>
              <a:off x="2324613" y="996050"/>
              <a:ext cx="4911600" cy="29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u="sng">
                  <a:latin typeface="Economica"/>
                  <a:ea typeface="Economica"/>
                  <a:cs typeface="Economica"/>
                  <a:sym typeface="Economica"/>
                </a:rPr>
                <a:t>Number of vehicles registered by year in the US</a:t>
              </a:r>
              <a:endParaRPr u="sng">
                <a:latin typeface="Economica"/>
                <a:ea typeface="Economica"/>
                <a:cs typeface="Economica"/>
                <a:sym typeface="Economica"/>
              </a:endParaRPr>
            </a:p>
          </p:txBody>
        </p:sp>
      </p:grpSp>
      <p:pic>
        <p:nvPicPr>
          <p:cNvPr id="96" name="Google Shape;96;p15" title="Slide_3.mp3">
            <a:hlinkClick r:id="rId4"/>
          </p:cNvPr>
          <p:cNvPicPr preferRelativeResize="0"/>
          <p:nvPr/>
        </p:nvPicPr>
        <p:blipFill>
          <a:blip r:embed="rId5">
            <a:alphaModFix/>
          </a:blip>
          <a:stretch>
            <a:fillRect/>
          </a:stretch>
        </p:blipFill>
        <p:spPr>
          <a:xfrm>
            <a:off x="8127667" y="463425"/>
            <a:ext cx="457200" cy="457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6"/>
          <p:cNvSpPr txBox="1"/>
          <p:nvPr/>
        </p:nvSpPr>
        <p:spPr>
          <a:xfrm>
            <a:off x="2297625" y="131800"/>
            <a:ext cx="4357200" cy="47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200">
                <a:latin typeface="Economica"/>
                <a:ea typeface="Economica"/>
                <a:cs typeface="Economica"/>
                <a:sym typeface="Economica"/>
              </a:rPr>
              <a:t>Traffic Accidents Trend</a:t>
            </a:r>
            <a:endParaRPr sz="4200">
              <a:latin typeface="Economica"/>
              <a:ea typeface="Economica"/>
              <a:cs typeface="Economica"/>
              <a:sym typeface="Economica"/>
            </a:endParaRPr>
          </a:p>
        </p:txBody>
      </p:sp>
      <p:grpSp>
        <p:nvGrpSpPr>
          <p:cNvPr id="102" name="Google Shape;102;p16"/>
          <p:cNvGrpSpPr/>
          <p:nvPr/>
        </p:nvGrpSpPr>
        <p:grpSpPr>
          <a:xfrm>
            <a:off x="904727" y="839177"/>
            <a:ext cx="7334552" cy="4160415"/>
            <a:chOff x="733725" y="565582"/>
            <a:chExt cx="7485000" cy="4377081"/>
          </a:xfrm>
        </p:grpSpPr>
        <p:grpSp>
          <p:nvGrpSpPr>
            <p:cNvPr id="103" name="Google Shape;103;p16"/>
            <p:cNvGrpSpPr/>
            <p:nvPr/>
          </p:nvGrpSpPr>
          <p:grpSpPr>
            <a:xfrm>
              <a:off x="733725" y="913588"/>
              <a:ext cx="7485000" cy="4029075"/>
              <a:chOff x="615400" y="709613"/>
              <a:chExt cx="7485000" cy="4029075"/>
            </a:xfrm>
          </p:grpSpPr>
          <p:pic>
            <p:nvPicPr>
              <p:cNvPr id="104" name="Google Shape;104;p16"/>
              <p:cNvPicPr preferRelativeResize="0"/>
              <p:nvPr/>
            </p:nvPicPr>
            <p:blipFill>
              <a:blip r:embed="rId3">
                <a:alphaModFix/>
              </a:blip>
              <a:stretch>
                <a:fillRect/>
              </a:stretch>
            </p:blipFill>
            <p:spPr>
              <a:xfrm>
                <a:off x="1013800" y="709613"/>
                <a:ext cx="7086600" cy="4029075"/>
              </a:xfrm>
              <a:prstGeom prst="rect">
                <a:avLst/>
              </a:prstGeom>
              <a:noFill/>
              <a:ln>
                <a:noFill/>
              </a:ln>
            </p:spPr>
          </p:pic>
          <p:sp>
            <p:nvSpPr>
              <p:cNvPr id="105" name="Google Shape;105;p16"/>
              <p:cNvSpPr txBox="1"/>
              <p:nvPr/>
            </p:nvSpPr>
            <p:spPr>
              <a:xfrm rot="-5400000">
                <a:off x="-635000" y="2243025"/>
                <a:ext cx="2823000" cy="32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rPr>
                  <a:t>Number of accidents (millions)</a:t>
                </a:r>
                <a:endParaRPr>
                  <a:solidFill>
                    <a:srgbClr val="434343"/>
                  </a:solidFill>
                </a:endParaRPr>
              </a:p>
            </p:txBody>
          </p:sp>
        </p:grpSp>
        <p:sp>
          <p:nvSpPr>
            <p:cNvPr id="106" name="Google Shape;106;p16"/>
            <p:cNvSpPr txBox="1"/>
            <p:nvPr/>
          </p:nvSpPr>
          <p:spPr>
            <a:xfrm>
              <a:off x="2746572" y="565582"/>
              <a:ext cx="3857700" cy="34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u="sng">
                  <a:latin typeface="Economica"/>
                  <a:ea typeface="Economica"/>
                  <a:cs typeface="Economica"/>
                  <a:sym typeface="Economica"/>
                </a:rPr>
                <a:t>Number of accidents per year </a:t>
              </a:r>
              <a:endParaRPr u="sng">
                <a:latin typeface="Economica"/>
                <a:ea typeface="Economica"/>
                <a:cs typeface="Economica"/>
                <a:sym typeface="Economica"/>
              </a:endParaRPr>
            </a:p>
          </p:txBody>
        </p:sp>
      </p:grpSp>
      <p:pic>
        <p:nvPicPr>
          <p:cNvPr id="107" name="Google Shape;107;p16" title="Slide_4.mp3">
            <a:hlinkClick r:id="rId4"/>
          </p:cNvPr>
          <p:cNvPicPr preferRelativeResize="0"/>
          <p:nvPr/>
        </p:nvPicPr>
        <p:blipFill>
          <a:blip r:embed="rId5">
            <a:alphaModFix/>
          </a:blip>
          <a:stretch>
            <a:fillRect/>
          </a:stretch>
        </p:blipFill>
        <p:spPr>
          <a:xfrm>
            <a:off x="8391679" y="152400"/>
            <a:ext cx="457200" cy="457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7"/>
          <p:cNvSpPr txBox="1"/>
          <p:nvPr>
            <p:ph idx="1" type="body"/>
          </p:nvPr>
        </p:nvSpPr>
        <p:spPr>
          <a:xfrm>
            <a:off x="389025" y="2480100"/>
            <a:ext cx="8520600" cy="2248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Road traffic accidents are among the leading causes of death and injury worldwide.</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Reducing traffic accidents is an important public safety challenge.</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Dataset : Country wise accident dataset covers all 49 states.</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Around 3 million records and has 49 attributes.</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Apply clustering techniques on various attributes like severity, city and chose k- value using SSQ and Gap statistic techniques.</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Data Preprocessing </a:t>
            </a:r>
            <a:endParaRPr>
              <a:latin typeface="Economica"/>
              <a:ea typeface="Economica"/>
              <a:cs typeface="Economica"/>
              <a:sym typeface="Economica"/>
            </a:endParaRPr>
          </a:p>
          <a:p>
            <a:pPr indent="0" lvl="0" marL="457200" rtl="0" algn="l">
              <a:spcBef>
                <a:spcPts val="1600"/>
              </a:spcBef>
              <a:spcAft>
                <a:spcPts val="0"/>
              </a:spcAft>
              <a:buNone/>
            </a:pPr>
            <a:r>
              <a:t/>
            </a:r>
            <a:endParaRPr>
              <a:latin typeface="Economica"/>
              <a:ea typeface="Economica"/>
              <a:cs typeface="Economica"/>
              <a:sym typeface="Economica"/>
            </a:endParaRPr>
          </a:p>
          <a:p>
            <a:pPr indent="0" lvl="0" marL="457200" rtl="0" algn="l">
              <a:spcBef>
                <a:spcPts val="1600"/>
              </a:spcBef>
              <a:spcAft>
                <a:spcPts val="1600"/>
              </a:spcAft>
              <a:buNone/>
            </a:pPr>
            <a:r>
              <a:t/>
            </a:r>
            <a:endParaRPr>
              <a:latin typeface="Economica"/>
              <a:ea typeface="Economica"/>
              <a:cs typeface="Economica"/>
              <a:sym typeface="Economica"/>
            </a:endParaRPr>
          </a:p>
        </p:txBody>
      </p:sp>
      <p:grpSp>
        <p:nvGrpSpPr>
          <p:cNvPr id="113" name="Google Shape;113;p17"/>
          <p:cNvGrpSpPr/>
          <p:nvPr/>
        </p:nvGrpSpPr>
        <p:grpSpPr>
          <a:xfrm>
            <a:off x="391350" y="292947"/>
            <a:ext cx="8420100" cy="1956679"/>
            <a:chOff x="361950" y="151147"/>
            <a:chExt cx="8420100" cy="1956679"/>
          </a:xfrm>
        </p:grpSpPr>
        <p:pic>
          <p:nvPicPr>
            <p:cNvPr id="114" name="Google Shape;114;p17"/>
            <p:cNvPicPr preferRelativeResize="0"/>
            <p:nvPr/>
          </p:nvPicPr>
          <p:blipFill rotWithShape="1">
            <a:blip r:embed="rId3">
              <a:alphaModFix/>
            </a:blip>
            <a:srcRect b="28000" l="0" r="0" t="0"/>
            <a:stretch/>
          </p:blipFill>
          <p:spPr>
            <a:xfrm>
              <a:off x="361950" y="151147"/>
              <a:ext cx="8420100" cy="1666475"/>
            </a:xfrm>
            <a:prstGeom prst="rect">
              <a:avLst/>
            </a:prstGeom>
            <a:noFill/>
            <a:ln>
              <a:noFill/>
            </a:ln>
          </p:spPr>
        </p:pic>
        <p:pic>
          <p:nvPicPr>
            <p:cNvPr id="115" name="Google Shape;115;p17"/>
            <p:cNvPicPr preferRelativeResize="0"/>
            <p:nvPr/>
          </p:nvPicPr>
          <p:blipFill rotWithShape="1">
            <a:blip r:embed="rId4">
              <a:alphaModFix/>
            </a:blip>
            <a:srcRect b="0" l="0" r="0" t="84169"/>
            <a:stretch/>
          </p:blipFill>
          <p:spPr>
            <a:xfrm>
              <a:off x="361950" y="1741425"/>
              <a:ext cx="8420100" cy="366400"/>
            </a:xfrm>
            <a:prstGeom prst="rect">
              <a:avLst/>
            </a:prstGeom>
            <a:noFill/>
            <a:ln>
              <a:noFill/>
            </a:ln>
          </p:spPr>
        </p:pic>
        <p:sp>
          <p:nvSpPr>
            <p:cNvPr id="116" name="Google Shape;116;p17"/>
            <p:cNvSpPr/>
            <p:nvPr/>
          </p:nvSpPr>
          <p:spPr>
            <a:xfrm>
              <a:off x="420725" y="1057050"/>
              <a:ext cx="1198800" cy="618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7" name="Google Shape;117;p17" title="Slide_5.mp3">
            <a:hlinkClick r:id="rId5"/>
          </p:cNvPr>
          <p:cNvPicPr preferRelativeResize="0"/>
          <p:nvPr/>
        </p:nvPicPr>
        <p:blipFill>
          <a:blip r:embed="rId6">
            <a:alphaModFix/>
          </a:blip>
          <a:stretch>
            <a:fillRect/>
          </a:stretch>
        </p:blipFill>
        <p:spPr>
          <a:xfrm>
            <a:off x="8354250" y="4339350"/>
            <a:ext cx="457200" cy="457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18"/>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 Description</a:t>
            </a:r>
            <a:endParaRPr/>
          </a:p>
        </p:txBody>
      </p:sp>
      <p:sp>
        <p:nvSpPr>
          <p:cNvPr id="123" name="Google Shape;123;p18"/>
          <p:cNvSpPr txBox="1"/>
          <p:nvPr>
            <p:ph idx="1" type="body"/>
          </p:nvPr>
        </p:nvSpPr>
        <p:spPr>
          <a:xfrm>
            <a:off x="1639527" y="1683325"/>
            <a:ext cx="1501500" cy="2152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latin typeface="Economica"/>
                <a:ea typeface="Economica"/>
                <a:cs typeface="Economica"/>
                <a:sym typeface="Economica"/>
              </a:rPr>
              <a:t>Start_Time</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End_Time</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Time Zone</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Sunrise Sunset</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Astronomical Twilight</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Civil Twilight</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Nautical Twilight</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Weather Timestamp</a:t>
            </a:r>
            <a:endParaRPr sz="1400">
              <a:latin typeface="Economica"/>
              <a:ea typeface="Economica"/>
              <a:cs typeface="Economica"/>
              <a:sym typeface="Economica"/>
            </a:endParaRPr>
          </a:p>
        </p:txBody>
      </p:sp>
      <p:sp>
        <p:nvSpPr>
          <p:cNvPr id="124" name="Google Shape;124;p18"/>
          <p:cNvSpPr txBox="1"/>
          <p:nvPr>
            <p:ph idx="1" type="body"/>
          </p:nvPr>
        </p:nvSpPr>
        <p:spPr>
          <a:xfrm>
            <a:off x="3407467" y="1618800"/>
            <a:ext cx="1440900" cy="229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latin typeface="Economica"/>
                <a:ea typeface="Economica"/>
                <a:cs typeface="Economica"/>
                <a:sym typeface="Economica"/>
              </a:rPr>
              <a:t>Str_Lat/End_Lat</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Str_Long/End_Long</a:t>
            </a:r>
            <a:endParaRPr sz="1400">
              <a:latin typeface="Economica"/>
              <a:ea typeface="Economica"/>
              <a:cs typeface="Economica"/>
              <a:sym typeface="Economica"/>
            </a:endParaRPr>
          </a:p>
          <a:p>
            <a:pPr indent="0" lvl="0" marL="0" rtl="0" algn="l">
              <a:lnSpc>
                <a:spcPct val="115000"/>
              </a:lnSpc>
              <a:spcBef>
                <a:spcPts val="0"/>
              </a:spcBef>
              <a:spcAft>
                <a:spcPts val="0"/>
              </a:spcAft>
              <a:buClr>
                <a:schemeClr val="dk1"/>
              </a:buClr>
              <a:buSzPts val="1100"/>
              <a:buFont typeface="Arial"/>
              <a:buNone/>
            </a:pPr>
            <a:r>
              <a:rPr lang="en" sz="1400">
                <a:latin typeface="Economica"/>
                <a:ea typeface="Economica"/>
                <a:cs typeface="Economica"/>
                <a:sym typeface="Economica"/>
              </a:rPr>
              <a:t>Number </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Zipcode </a:t>
            </a:r>
            <a:endParaRPr sz="1400">
              <a:latin typeface="Economica"/>
              <a:ea typeface="Economica"/>
              <a:cs typeface="Economica"/>
              <a:sym typeface="Economica"/>
            </a:endParaRPr>
          </a:p>
          <a:p>
            <a:pPr indent="0" lvl="0" marL="0" rtl="0" algn="l">
              <a:lnSpc>
                <a:spcPct val="115000"/>
              </a:lnSpc>
              <a:spcBef>
                <a:spcPts val="0"/>
              </a:spcBef>
              <a:spcAft>
                <a:spcPts val="0"/>
              </a:spcAft>
              <a:buClr>
                <a:schemeClr val="dk1"/>
              </a:buClr>
              <a:buSzPts val="1100"/>
              <a:buFont typeface="Arial"/>
              <a:buNone/>
            </a:pPr>
            <a:r>
              <a:rPr lang="en" sz="1400">
                <a:latin typeface="Economica"/>
                <a:ea typeface="Economica"/>
                <a:cs typeface="Economica"/>
                <a:sym typeface="Economica"/>
              </a:rPr>
              <a:t>Street </a:t>
            </a:r>
            <a:endParaRPr sz="1400">
              <a:latin typeface="Economica"/>
              <a:ea typeface="Economica"/>
              <a:cs typeface="Economica"/>
              <a:sym typeface="Economica"/>
            </a:endParaRPr>
          </a:p>
          <a:p>
            <a:pPr indent="0" lvl="0" marL="0" rtl="0" algn="l">
              <a:lnSpc>
                <a:spcPct val="115000"/>
              </a:lnSpc>
              <a:spcBef>
                <a:spcPts val="0"/>
              </a:spcBef>
              <a:spcAft>
                <a:spcPts val="0"/>
              </a:spcAft>
              <a:buClr>
                <a:schemeClr val="dk1"/>
              </a:buClr>
              <a:buSzPts val="1100"/>
              <a:buFont typeface="Arial"/>
              <a:buNone/>
            </a:pPr>
            <a:r>
              <a:rPr lang="en" sz="1400">
                <a:latin typeface="Economica"/>
                <a:ea typeface="Economica"/>
                <a:cs typeface="Economica"/>
                <a:sym typeface="Economica"/>
              </a:rPr>
              <a:t>Side</a:t>
            </a:r>
            <a:endParaRPr sz="1400">
              <a:latin typeface="Economica"/>
              <a:ea typeface="Economica"/>
              <a:cs typeface="Economica"/>
              <a:sym typeface="Economica"/>
            </a:endParaRPr>
          </a:p>
          <a:p>
            <a:pPr indent="0" lvl="0" marL="0" rtl="0" algn="l">
              <a:lnSpc>
                <a:spcPct val="115000"/>
              </a:lnSpc>
              <a:spcBef>
                <a:spcPts val="0"/>
              </a:spcBef>
              <a:spcAft>
                <a:spcPts val="0"/>
              </a:spcAft>
              <a:buClr>
                <a:schemeClr val="dk1"/>
              </a:buClr>
              <a:buSzPts val="1100"/>
              <a:buFont typeface="Arial"/>
              <a:buNone/>
            </a:pPr>
            <a:r>
              <a:rPr lang="en" sz="1400">
                <a:latin typeface="Economica"/>
                <a:ea typeface="Economica"/>
                <a:cs typeface="Economica"/>
                <a:sym typeface="Economica"/>
              </a:rPr>
              <a:t>City </a:t>
            </a:r>
            <a:endParaRPr sz="1400">
              <a:latin typeface="Economica"/>
              <a:ea typeface="Economica"/>
              <a:cs typeface="Economica"/>
              <a:sym typeface="Economica"/>
            </a:endParaRPr>
          </a:p>
          <a:p>
            <a:pPr indent="0" lvl="0" marL="0" rtl="0" algn="l">
              <a:lnSpc>
                <a:spcPct val="115000"/>
              </a:lnSpc>
              <a:spcBef>
                <a:spcPts val="0"/>
              </a:spcBef>
              <a:spcAft>
                <a:spcPts val="0"/>
              </a:spcAft>
              <a:buClr>
                <a:schemeClr val="dk1"/>
              </a:buClr>
              <a:buSzPts val="1100"/>
              <a:buFont typeface="Arial"/>
              <a:buNone/>
            </a:pPr>
            <a:r>
              <a:rPr lang="en" sz="1400">
                <a:latin typeface="Economica"/>
                <a:ea typeface="Economica"/>
                <a:cs typeface="Economica"/>
                <a:sym typeface="Economica"/>
              </a:rPr>
              <a:t>County </a:t>
            </a:r>
            <a:endParaRPr sz="1400">
              <a:latin typeface="Economica"/>
              <a:ea typeface="Economica"/>
              <a:cs typeface="Economica"/>
              <a:sym typeface="Economica"/>
            </a:endParaRPr>
          </a:p>
          <a:p>
            <a:pPr indent="0" lvl="0" marL="0" rtl="0" algn="l">
              <a:lnSpc>
                <a:spcPct val="115000"/>
              </a:lnSpc>
              <a:spcBef>
                <a:spcPts val="0"/>
              </a:spcBef>
              <a:spcAft>
                <a:spcPts val="0"/>
              </a:spcAft>
              <a:buClr>
                <a:schemeClr val="dk1"/>
              </a:buClr>
              <a:buSzPts val="1100"/>
              <a:buFont typeface="Arial"/>
              <a:buNone/>
            </a:pPr>
            <a:r>
              <a:rPr lang="en" sz="1400">
                <a:latin typeface="Economica"/>
                <a:ea typeface="Economica"/>
                <a:cs typeface="Economica"/>
                <a:sym typeface="Economica"/>
              </a:rPr>
              <a:t>State</a:t>
            </a:r>
            <a:endParaRPr sz="1400">
              <a:latin typeface="Economica"/>
              <a:ea typeface="Economica"/>
              <a:cs typeface="Economica"/>
              <a:sym typeface="Economica"/>
            </a:endParaRPr>
          </a:p>
        </p:txBody>
      </p:sp>
      <p:sp>
        <p:nvSpPr>
          <p:cNvPr id="125" name="Google Shape;125;p18"/>
          <p:cNvSpPr txBox="1"/>
          <p:nvPr>
            <p:ph idx="1" type="body"/>
          </p:nvPr>
        </p:nvSpPr>
        <p:spPr>
          <a:xfrm>
            <a:off x="5060200" y="1659600"/>
            <a:ext cx="1440900" cy="236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latin typeface="Economica"/>
                <a:ea typeface="Economica"/>
                <a:cs typeface="Economica"/>
                <a:sym typeface="Economica"/>
              </a:rPr>
              <a:t>Temperature </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Wind Chill</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Humidity</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Pressure</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Visibility</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Wind Direction</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Wind Speed</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Precipitation</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Weather Condition</a:t>
            </a:r>
            <a:endParaRPr sz="1400">
              <a:latin typeface="Economica"/>
              <a:ea typeface="Economica"/>
              <a:cs typeface="Economica"/>
              <a:sym typeface="Economica"/>
            </a:endParaRPr>
          </a:p>
        </p:txBody>
      </p:sp>
      <p:sp>
        <p:nvSpPr>
          <p:cNvPr id="126" name="Google Shape;126;p18"/>
          <p:cNvSpPr txBox="1"/>
          <p:nvPr>
            <p:ph idx="1" type="body"/>
          </p:nvPr>
        </p:nvSpPr>
        <p:spPr>
          <a:xfrm>
            <a:off x="6913208" y="1618800"/>
            <a:ext cx="1995300" cy="3413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latin typeface="Economica"/>
                <a:ea typeface="Economica"/>
                <a:cs typeface="Economica"/>
                <a:sym typeface="Economica"/>
              </a:rPr>
              <a:t>Amenity </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Bump</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Crossing</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Give Way</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Junction</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No_Exit</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Railway</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Roundabout</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Station</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Stop</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Traffic Calming Traffic Signal</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Turning Loop</a:t>
            </a:r>
            <a:endParaRPr sz="1400">
              <a:latin typeface="Economica"/>
              <a:ea typeface="Economica"/>
              <a:cs typeface="Economica"/>
              <a:sym typeface="Economica"/>
            </a:endParaRPr>
          </a:p>
        </p:txBody>
      </p:sp>
      <p:sp>
        <p:nvSpPr>
          <p:cNvPr id="127" name="Google Shape;127;p18"/>
          <p:cNvSpPr txBox="1"/>
          <p:nvPr>
            <p:ph idx="1" type="body"/>
          </p:nvPr>
        </p:nvSpPr>
        <p:spPr>
          <a:xfrm>
            <a:off x="381000" y="1658400"/>
            <a:ext cx="1167600" cy="173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latin typeface="Economica"/>
                <a:ea typeface="Economica"/>
                <a:cs typeface="Economica"/>
                <a:sym typeface="Economica"/>
              </a:rPr>
              <a:t>ID </a:t>
            </a:r>
            <a:endParaRPr sz="1400">
              <a:latin typeface="Economica"/>
              <a:ea typeface="Economica"/>
              <a:cs typeface="Economica"/>
              <a:sym typeface="Economica"/>
            </a:endParaRPr>
          </a:p>
          <a:p>
            <a:pPr indent="0" lvl="0" marL="0" rtl="0" algn="l">
              <a:lnSpc>
                <a:spcPct val="115000"/>
              </a:lnSpc>
              <a:spcBef>
                <a:spcPts val="0"/>
              </a:spcBef>
              <a:spcAft>
                <a:spcPts val="0"/>
              </a:spcAft>
              <a:buClr>
                <a:schemeClr val="dk1"/>
              </a:buClr>
              <a:buSzPts val="1100"/>
              <a:buFont typeface="Arial"/>
              <a:buNone/>
            </a:pPr>
            <a:r>
              <a:rPr lang="en" sz="1400">
                <a:latin typeface="Economica"/>
                <a:ea typeface="Economica"/>
                <a:cs typeface="Economica"/>
                <a:sym typeface="Economica"/>
              </a:rPr>
              <a:t>TMC</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Severity</a:t>
            </a:r>
            <a:endParaRPr sz="1400">
              <a:latin typeface="Economica"/>
              <a:ea typeface="Economica"/>
              <a:cs typeface="Economica"/>
              <a:sym typeface="Economica"/>
            </a:endParaRPr>
          </a:p>
          <a:p>
            <a:pPr indent="0" lvl="0" marL="0" rtl="0" algn="l">
              <a:lnSpc>
                <a:spcPct val="115000"/>
              </a:lnSpc>
              <a:spcBef>
                <a:spcPts val="0"/>
              </a:spcBef>
              <a:spcAft>
                <a:spcPts val="0"/>
              </a:spcAft>
              <a:buNone/>
            </a:pPr>
            <a:r>
              <a:rPr lang="en" sz="1400">
                <a:latin typeface="Economica"/>
                <a:ea typeface="Economica"/>
                <a:cs typeface="Economica"/>
                <a:sym typeface="Economica"/>
              </a:rPr>
              <a:t>Description</a:t>
            </a:r>
            <a:endParaRPr sz="1400">
              <a:latin typeface="Economica"/>
              <a:ea typeface="Economica"/>
              <a:cs typeface="Economica"/>
              <a:sym typeface="Economica"/>
            </a:endParaRPr>
          </a:p>
          <a:p>
            <a:pPr indent="0" lvl="0" marL="0" rtl="0" algn="l">
              <a:lnSpc>
                <a:spcPct val="115000"/>
              </a:lnSpc>
              <a:spcBef>
                <a:spcPts val="0"/>
              </a:spcBef>
              <a:spcAft>
                <a:spcPts val="0"/>
              </a:spcAft>
              <a:buClr>
                <a:schemeClr val="dk1"/>
              </a:buClr>
              <a:buSzPts val="1100"/>
              <a:buFont typeface="Arial"/>
              <a:buNone/>
            </a:pPr>
            <a:r>
              <a:rPr lang="en" sz="1400">
                <a:latin typeface="Economica"/>
                <a:ea typeface="Economica"/>
                <a:cs typeface="Economica"/>
                <a:sym typeface="Economica"/>
              </a:rPr>
              <a:t>Distance </a:t>
            </a:r>
            <a:endParaRPr sz="1400">
              <a:latin typeface="Economica"/>
              <a:ea typeface="Economica"/>
              <a:cs typeface="Economica"/>
              <a:sym typeface="Economica"/>
            </a:endParaRPr>
          </a:p>
        </p:txBody>
      </p:sp>
      <p:sp>
        <p:nvSpPr>
          <p:cNvPr id="128" name="Google Shape;128;p18"/>
          <p:cNvSpPr txBox="1"/>
          <p:nvPr/>
        </p:nvSpPr>
        <p:spPr>
          <a:xfrm>
            <a:off x="3433733" y="1292200"/>
            <a:ext cx="1440900" cy="39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Economica"/>
                <a:ea typeface="Economica"/>
                <a:cs typeface="Economica"/>
                <a:sym typeface="Economica"/>
              </a:rPr>
              <a:t>Location</a:t>
            </a:r>
            <a:endParaRPr b="1">
              <a:latin typeface="Economica"/>
              <a:ea typeface="Economica"/>
              <a:cs typeface="Economica"/>
              <a:sym typeface="Economica"/>
            </a:endParaRPr>
          </a:p>
        </p:txBody>
      </p:sp>
      <p:sp>
        <p:nvSpPr>
          <p:cNvPr id="129" name="Google Shape;129;p18"/>
          <p:cNvSpPr txBox="1"/>
          <p:nvPr/>
        </p:nvSpPr>
        <p:spPr>
          <a:xfrm>
            <a:off x="1647200" y="1292200"/>
            <a:ext cx="2031900" cy="39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Economica"/>
                <a:ea typeface="Economica"/>
                <a:cs typeface="Economica"/>
                <a:sym typeface="Economica"/>
              </a:rPr>
              <a:t>Time</a:t>
            </a:r>
            <a:endParaRPr b="1">
              <a:latin typeface="Economica"/>
              <a:ea typeface="Economica"/>
              <a:cs typeface="Economica"/>
              <a:sym typeface="Economica"/>
            </a:endParaRPr>
          </a:p>
        </p:txBody>
      </p:sp>
      <p:sp>
        <p:nvSpPr>
          <p:cNvPr id="130" name="Google Shape;130;p18"/>
          <p:cNvSpPr txBox="1"/>
          <p:nvPr/>
        </p:nvSpPr>
        <p:spPr>
          <a:xfrm>
            <a:off x="6912600" y="1303800"/>
            <a:ext cx="1995300" cy="39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Economica"/>
                <a:ea typeface="Economica"/>
                <a:cs typeface="Economica"/>
                <a:sym typeface="Economica"/>
              </a:rPr>
              <a:t>Zone/Area of accident</a:t>
            </a:r>
            <a:endParaRPr b="1">
              <a:latin typeface="Economica"/>
              <a:ea typeface="Economica"/>
              <a:cs typeface="Economica"/>
              <a:sym typeface="Economica"/>
            </a:endParaRPr>
          </a:p>
        </p:txBody>
      </p:sp>
      <p:sp>
        <p:nvSpPr>
          <p:cNvPr id="131" name="Google Shape;131;p18"/>
          <p:cNvSpPr txBox="1"/>
          <p:nvPr/>
        </p:nvSpPr>
        <p:spPr>
          <a:xfrm>
            <a:off x="5086467" y="1303800"/>
            <a:ext cx="1440900" cy="39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Economica"/>
                <a:ea typeface="Economica"/>
                <a:cs typeface="Economica"/>
                <a:sym typeface="Economica"/>
              </a:rPr>
              <a:t>Weather Conditions</a:t>
            </a:r>
            <a:endParaRPr b="1">
              <a:latin typeface="Economica"/>
              <a:ea typeface="Economica"/>
              <a:cs typeface="Economica"/>
              <a:sym typeface="Economica"/>
            </a:endParaRPr>
          </a:p>
        </p:txBody>
      </p:sp>
      <p:sp>
        <p:nvSpPr>
          <p:cNvPr id="132" name="Google Shape;132;p18"/>
          <p:cNvSpPr txBox="1"/>
          <p:nvPr/>
        </p:nvSpPr>
        <p:spPr>
          <a:xfrm>
            <a:off x="362567" y="1292200"/>
            <a:ext cx="1167600" cy="39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Economica"/>
                <a:ea typeface="Economica"/>
                <a:cs typeface="Economica"/>
                <a:sym typeface="Economica"/>
              </a:rPr>
              <a:t>Primary</a:t>
            </a:r>
            <a:endParaRPr b="1">
              <a:latin typeface="Economica"/>
              <a:ea typeface="Economica"/>
              <a:cs typeface="Economica"/>
              <a:sym typeface="Economica"/>
            </a:endParaRPr>
          </a:p>
        </p:txBody>
      </p:sp>
      <p:sp>
        <p:nvSpPr>
          <p:cNvPr id="133" name="Google Shape;133;p18"/>
          <p:cNvSpPr txBox="1"/>
          <p:nvPr/>
        </p:nvSpPr>
        <p:spPr>
          <a:xfrm>
            <a:off x="40300" y="4597425"/>
            <a:ext cx="6457500" cy="47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Open Sans"/>
                <a:ea typeface="Open Sans"/>
                <a:cs typeface="Open Sans"/>
                <a:sym typeface="Open Sans"/>
              </a:rPr>
              <a:t>** </a:t>
            </a:r>
            <a:r>
              <a:rPr lang="en" sz="800">
                <a:solidFill>
                  <a:schemeClr val="dk1"/>
                </a:solidFill>
                <a:latin typeface="Open Sans"/>
                <a:ea typeface="Open Sans"/>
                <a:cs typeface="Open Sans"/>
                <a:sym typeface="Open Sans"/>
              </a:rPr>
              <a:t> Source:</a:t>
            </a:r>
            <a:r>
              <a:rPr lang="en" sz="800">
                <a:solidFill>
                  <a:srgbClr val="494E52"/>
                </a:solidFill>
                <a:highlight>
                  <a:srgbClr val="FFFFFF"/>
                </a:highlight>
                <a:latin typeface="Roboto"/>
                <a:ea typeface="Roboto"/>
                <a:cs typeface="Roboto"/>
                <a:sym typeface="Roboto"/>
              </a:rPr>
              <a:t>Moosavi, Sobhan, Mohammad Hossein Samavatian, Srinivasan Parthasarathy, and Rajiv Ramnath. “A Countrywide Traffic Accident Dataset.”, arXiv preprint arXiv:1906.05409 (2019).</a:t>
            </a:r>
            <a:endParaRPr sz="800">
              <a:solidFill>
                <a:srgbClr val="494E52"/>
              </a:solidFill>
              <a:highlight>
                <a:srgbClr val="FFFFFF"/>
              </a:highlight>
              <a:latin typeface="Roboto"/>
              <a:ea typeface="Roboto"/>
              <a:cs typeface="Roboto"/>
              <a:sym typeface="Roboto"/>
            </a:endParaRPr>
          </a:p>
          <a:p>
            <a:pPr indent="0" lvl="0" marL="457200" rtl="0" algn="l">
              <a:lnSpc>
                <a:spcPct val="115000"/>
              </a:lnSpc>
              <a:spcBef>
                <a:spcPts val="1400"/>
              </a:spcBef>
              <a:spcAft>
                <a:spcPts val="0"/>
              </a:spcAft>
              <a:buNone/>
            </a:pPr>
            <a:r>
              <a:t/>
            </a:r>
            <a:endParaRPr sz="800">
              <a:solidFill>
                <a:srgbClr val="494E52"/>
              </a:solidFill>
              <a:highlight>
                <a:srgbClr val="FFFFFF"/>
              </a:highlight>
              <a:latin typeface="Roboto"/>
              <a:ea typeface="Roboto"/>
              <a:cs typeface="Roboto"/>
              <a:sym typeface="Roboto"/>
            </a:endParaRPr>
          </a:p>
          <a:p>
            <a:pPr indent="0" lvl="0" marL="0" rtl="0" algn="l">
              <a:spcBef>
                <a:spcPts val="2100"/>
              </a:spcBef>
              <a:spcAft>
                <a:spcPts val="0"/>
              </a:spcAft>
              <a:buNone/>
            </a:pPr>
            <a:r>
              <a:t/>
            </a:r>
            <a:endParaRPr sz="800">
              <a:solidFill>
                <a:schemeClr val="dk1"/>
              </a:solidFill>
              <a:latin typeface="Open Sans"/>
              <a:ea typeface="Open Sans"/>
              <a:cs typeface="Open Sans"/>
              <a:sym typeface="Open Sans"/>
            </a:endParaRPr>
          </a:p>
        </p:txBody>
      </p:sp>
      <p:pic>
        <p:nvPicPr>
          <p:cNvPr id="134" name="Google Shape;134;p18" title="Slide_6.mp3">
            <a:hlinkClick r:id="rId3"/>
          </p:cNvPr>
          <p:cNvPicPr preferRelativeResize="0"/>
          <p:nvPr/>
        </p:nvPicPr>
        <p:blipFill>
          <a:blip r:embed="rId4">
            <a:alphaModFix/>
          </a:blip>
          <a:stretch>
            <a:fillRect/>
          </a:stretch>
        </p:blipFill>
        <p:spPr>
          <a:xfrm>
            <a:off x="152400" y="4176000"/>
            <a:ext cx="269025" cy="269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1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ctr">
              <a:spcBef>
                <a:spcPts val="0"/>
              </a:spcBef>
              <a:spcAft>
                <a:spcPts val="0"/>
              </a:spcAft>
              <a:buClr>
                <a:schemeClr val="dk1"/>
              </a:buClr>
              <a:buSzPts val="1100"/>
              <a:buFont typeface="Arial"/>
              <a:buNone/>
            </a:pPr>
            <a:r>
              <a:rPr lang="en"/>
              <a:t>VISUALIZATIONS</a:t>
            </a:r>
            <a:endParaRPr/>
          </a:p>
        </p:txBody>
      </p:sp>
      <p:sp>
        <p:nvSpPr>
          <p:cNvPr id="140" name="Google Shape;140;p19"/>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Economica"/>
                <a:ea typeface="Economica"/>
                <a:cs typeface="Economica"/>
                <a:sym typeface="Economica"/>
              </a:rPr>
              <a:t>We have performed different visualizations on the </a:t>
            </a:r>
            <a:r>
              <a:rPr lang="en">
                <a:latin typeface="Economica"/>
                <a:ea typeface="Economica"/>
                <a:cs typeface="Economica"/>
                <a:sym typeface="Economica"/>
              </a:rPr>
              <a:t>dataset:</a:t>
            </a:r>
            <a:endParaRPr>
              <a:latin typeface="Economica"/>
              <a:ea typeface="Economica"/>
              <a:cs typeface="Economica"/>
              <a:sym typeface="Economica"/>
            </a:endParaRPr>
          </a:p>
          <a:p>
            <a:pPr indent="-342900" lvl="0" marL="457200" rtl="0" algn="l">
              <a:spcBef>
                <a:spcPts val="1600"/>
              </a:spcBef>
              <a:spcAft>
                <a:spcPts val="0"/>
              </a:spcAft>
              <a:buSzPts val="1800"/>
              <a:buFont typeface="Economica"/>
              <a:buChar char="●"/>
            </a:pPr>
            <a:r>
              <a:rPr lang="en">
                <a:latin typeface="Economica"/>
                <a:ea typeface="Economica"/>
                <a:cs typeface="Economica"/>
                <a:sym typeface="Economica"/>
              </a:rPr>
              <a:t>Bar Graph </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Correlation HeatMap</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Word Cloud</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Joint Plot</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Time Plot</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Pie Chart</a:t>
            </a:r>
            <a:endParaRPr>
              <a:latin typeface="Economica"/>
              <a:ea typeface="Economica"/>
              <a:cs typeface="Economica"/>
              <a:sym typeface="Economica"/>
            </a:endParaRPr>
          </a:p>
          <a:p>
            <a:pPr indent="0" lvl="0" marL="457200" rtl="0" algn="l">
              <a:spcBef>
                <a:spcPts val="1600"/>
              </a:spcBef>
              <a:spcAft>
                <a:spcPts val="0"/>
              </a:spcAft>
              <a:buNone/>
            </a:pPr>
            <a:r>
              <a:t/>
            </a:r>
            <a:endParaRPr>
              <a:latin typeface="Economica"/>
              <a:ea typeface="Economica"/>
              <a:cs typeface="Economica"/>
              <a:sym typeface="Economica"/>
            </a:endParaRPr>
          </a:p>
          <a:p>
            <a:pPr indent="0" lvl="0" marL="0" rtl="0" algn="l">
              <a:spcBef>
                <a:spcPts val="1600"/>
              </a:spcBef>
              <a:spcAft>
                <a:spcPts val="1600"/>
              </a:spcAft>
              <a:buNone/>
            </a:pPr>
            <a:r>
              <a:t/>
            </a:r>
            <a:endParaRPr>
              <a:latin typeface="Economica"/>
              <a:ea typeface="Economica"/>
              <a:cs typeface="Economica"/>
              <a:sym typeface="Economica"/>
            </a:endParaRPr>
          </a:p>
        </p:txBody>
      </p:sp>
      <p:pic>
        <p:nvPicPr>
          <p:cNvPr id="141" name="Google Shape;141;p19" title="Data1.mp3">
            <a:hlinkClick r:id="rId3"/>
          </p:cNvPr>
          <p:cNvPicPr preferRelativeResize="0"/>
          <p:nvPr/>
        </p:nvPicPr>
        <p:blipFill>
          <a:blip r:embed="rId4">
            <a:alphaModFix/>
          </a:blip>
          <a:stretch>
            <a:fillRect/>
          </a:stretch>
        </p:blipFill>
        <p:spPr>
          <a:xfrm>
            <a:off x="152400" y="4807825"/>
            <a:ext cx="259475" cy="259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311700" y="93050"/>
            <a:ext cx="8520600" cy="83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Number of accidents by state with severity</a:t>
            </a:r>
            <a:endParaRPr/>
          </a:p>
        </p:txBody>
      </p:sp>
      <p:pic>
        <p:nvPicPr>
          <p:cNvPr id="147" name="Google Shape;147;p20"/>
          <p:cNvPicPr preferRelativeResize="0"/>
          <p:nvPr/>
        </p:nvPicPr>
        <p:blipFill>
          <a:blip r:embed="rId3">
            <a:alphaModFix/>
          </a:blip>
          <a:stretch>
            <a:fillRect/>
          </a:stretch>
        </p:blipFill>
        <p:spPr>
          <a:xfrm>
            <a:off x="3366375" y="1077750"/>
            <a:ext cx="5656926" cy="3860026"/>
          </a:xfrm>
          <a:prstGeom prst="rect">
            <a:avLst/>
          </a:prstGeom>
          <a:noFill/>
          <a:ln>
            <a:noFill/>
          </a:ln>
        </p:spPr>
      </p:pic>
      <p:sp>
        <p:nvSpPr>
          <p:cNvPr id="148" name="Google Shape;148;p20"/>
          <p:cNvSpPr txBox="1"/>
          <p:nvPr/>
        </p:nvSpPr>
        <p:spPr>
          <a:xfrm>
            <a:off x="0" y="1285875"/>
            <a:ext cx="3291900" cy="2811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Economica"/>
              <a:buChar char="●"/>
            </a:pPr>
            <a:r>
              <a:rPr lang="en" sz="1800">
                <a:latin typeface="Economica"/>
                <a:ea typeface="Economica"/>
                <a:cs typeface="Economica"/>
                <a:sym typeface="Economica"/>
              </a:rPr>
              <a:t>Number of accidents in each state along with severity.</a:t>
            </a:r>
            <a:endParaRPr sz="1800">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sz="1800">
                <a:latin typeface="Economica"/>
                <a:ea typeface="Economica"/>
                <a:cs typeface="Economica"/>
                <a:sym typeface="Economica"/>
              </a:rPr>
              <a:t>California - Largest and most populous state has most number of accidents.</a:t>
            </a:r>
            <a:endParaRPr sz="1800">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sz="1800">
                <a:latin typeface="Economica"/>
                <a:ea typeface="Economica"/>
                <a:cs typeface="Economica"/>
                <a:sym typeface="Economica"/>
              </a:rPr>
              <a:t>Wyoming the least populous state has least number of accidents.</a:t>
            </a:r>
            <a:endParaRPr sz="1800">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sz="1800">
                <a:latin typeface="Economica"/>
                <a:ea typeface="Economica"/>
                <a:cs typeface="Economica"/>
                <a:sym typeface="Economica"/>
              </a:rPr>
              <a:t>Most accidents in all the states are with severity 2  and above</a:t>
            </a:r>
            <a:endParaRPr sz="1800">
              <a:latin typeface="Economica"/>
              <a:ea typeface="Economica"/>
              <a:cs typeface="Economica"/>
              <a:sym typeface="Economica"/>
            </a:endParaRPr>
          </a:p>
          <a:p>
            <a:pPr indent="0" lvl="0" marL="0" rtl="0" algn="l">
              <a:spcBef>
                <a:spcPts val="0"/>
              </a:spcBef>
              <a:spcAft>
                <a:spcPts val="0"/>
              </a:spcAft>
              <a:buNone/>
            </a:pPr>
            <a:r>
              <a:t/>
            </a:r>
            <a:endParaRPr sz="1800">
              <a:latin typeface="Economica"/>
              <a:ea typeface="Economica"/>
              <a:cs typeface="Economica"/>
              <a:sym typeface="Economica"/>
            </a:endParaRPr>
          </a:p>
        </p:txBody>
      </p:sp>
      <p:pic>
        <p:nvPicPr>
          <p:cNvPr id="149" name="Google Shape;149;p20" title="slide8.mp3">
            <a:hlinkClick r:id="rId4"/>
          </p:cNvPr>
          <p:cNvPicPr preferRelativeResize="0"/>
          <p:nvPr/>
        </p:nvPicPr>
        <p:blipFill>
          <a:blip r:embed="rId5">
            <a:alphaModFix/>
          </a:blip>
          <a:stretch>
            <a:fillRect/>
          </a:stretch>
        </p:blipFill>
        <p:spPr>
          <a:xfrm>
            <a:off x="152400" y="4249575"/>
            <a:ext cx="457200" cy="457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pic>
        <p:nvPicPr>
          <p:cNvPr id="154" name="Google Shape;154;p21"/>
          <p:cNvPicPr preferRelativeResize="0"/>
          <p:nvPr/>
        </p:nvPicPr>
        <p:blipFill>
          <a:blip r:embed="rId3">
            <a:alphaModFix/>
          </a:blip>
          <a:stretch>
            <a:fillRect/>
          </a:stretch>
        </p:blipFill>
        <p:spPr>
          <a:xfrm>
            <a:off x="5370675" y="0"/>
            <a:ext cx="3773326" cy="2428625"/>
          </a:xfrm>
          <a:prstGeom prst="rect">
            <a:avLst/>
          </a:prstGeom>
          <a:noFill/>
          <a:ln>
            <a:noFill/>
          </a:ln>
        </p:spPr>
      </p:pic>
      <p:pic>
        <p:nvPicPr>
          <p:cNvPr id="155" name="Google Shape;155;p21"/>
          <p:cNvPicPr preferRelativeResize="0"/>
          <p:nvPr/>
        </p:nvPicPr>
        <p:blipFill>
          <a:blip r:embed="rId4">
            <a:alphaModFix/>
          </a:blip>
          <a:stretch>
            <a:fillRect/>
          </a:stretch>
        </p:blipFill>
        <p:spPr>
          <a:xfrm>
            <a:off x="5736025" y="2322975"/>
            <a:ext cx="3293675" cy="2648300"/>
          </a:xfrm>
          <a:prstGeom prst="rect">
            <a:avLst/>
          </a:prstGeom>
          <a:noFill/>
          <a:ln>
            <a:noFill/>
          </a:ln>
        </p:spPr>
      </p:pic>
      <p:sp>
        <p:nvSpPr>
          <p:cNvPr id="156" name="Google Shape;156;p21"/>
          <p:cNvSpPr txBox="1"/>
          <p:nvPr/>
        </p:nvSpPr>
        <p:spPr>
          <a:xfrm>
            <a:off x="342200" y="386825"/>
            <a:ext cx="3995700" cy="353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157" name="Google Shape;157;p21"/>
          <p:cNvSpPr txBox="1"/>
          <p:nvPr/>
        </p:nvSpPr>
        <p:spPr>
          <a:xfrm>
            <a:off x="342200" y="1137200"/>
            <a:ext cx="4325100" cy="4325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Most accidents happen during peak travel time .</a:t>
            </a:r>
            <a:endParaRPr sz="2400">
              <a:latin typeface="Economica"/>
              <a:ea typeface="Economica"/>
              <a:cs typeface="Economica"/>
              <a:sym typeface="Economica"/>
            </a:endParaRPr>
          </a:p>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The average accident duration is 29 minutes for more than 40 percent of accidents</a:t>
            </a:r>
            <a:endParaRPr sz="2400">
              <a:latin typeface="Economica"/>
              <a:ea typeface="Economica"/>
              <a:cs typeface="Economica"/>
              <a:sym typeface="Economica"/>
            </a:endParaRPr>
          </a:p>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During the past three years , most accidents </a:t>
            </a:r>
            <a:r>
              <a:rPr lang="en" sz="2400">
                <a:latin typeface="Economica"/>
                <a:ea typeface="Economica"/>
                <a:cs typeface="Economica"/>
                <a:sym typeface="Economica"/>
              </a:rPr>
              <a:t>occurred</a:t>
            </a:r>
            <a:r>
              <a:rPr lang="en" sz="2400">
                <a:latin typeface="Economica"/>
                <a:ea typeface="Economica"/>
                <a:cs typeface="Economica"/>
                <a:sym typeface="Economica"/>
              </a:rPr>
              <a:t> during the months of November - December.</a:t>
            </a:r>
            <a:endParaRPr sz="2400">
              <a:latin typeface="Economica"/>
              <a:ea typeface="Economica"/>
              <a:cs typeface="Economica"/>
              <a:sym typeface="Economica"/>
            </a:endParaRPr>
          </a:p>
        </p:txBody>
      </p:sp>
      <p:sp>
        <p:nvSpPr>
          <p:cNvPr id="158" name="Google Shape;158;p21"/>
          <p:cNvSpPr txBox="1"/>
          <p:nvPr/>
        </p:nvSpPr>
        <p:spPr>
          <a:xfrm>
            <a:off x="1046100" y="187025"/>
            <a:ext cx="4102200" cy="64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Economica"/>
                <a:ea typeface="Economica"/>
                <a:cs typeface="Economica"/>
                <a:sym typeface="Economica"/>
              </a:rPr>
              <a:t>ACCIDENTS vs TIME</a:t>
            </a:r>
            <a:endParaRPr sz="3600">
              <a:latin typeface="Economica"/>
              <a:ea typeface="Economica"/>
              <a:cs typeface="Economica"/>
              <a:sym typeface="Economica"/>
            </a:endParaRPr>
          </a:p>
        </p:txBody>
      </p:sp>
      <p:pic>
        <p:nvPicPr>
          <p:cNvPr id="159" name="Google Shape;159;p21" title="Acci.mp3">
            <a:hlinkClick r:id="rId5"/>
          </p:cNvPr>
          <p:cNvPicPr preferRelativeResize="0"/>
          <p:nvPr/>
        </p:nvPicPr>
        <p:blipFill>
          <a:blip r:embed="rId6">
            <a:alphaModFix/>
          </a:blip>
          <a:stretch>
            <a:fillRect/>
          </a:stretch>
        </p:blipFill>
        <p:spPr>
          <a:xfrm>
            <a:off x="548750" y="4202425"/>
            <a:ext cx="398575" cy="398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